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7" autoAdjust="0"/>
    <p:restoredTop sz="94660"/>
  </p:normalViewPr>
  <p:slideViewPr>
    <p:cSldViewPr snapToGrid="0">
      <p:cViewPr varScale="1">
        <p:scale>
          <a:sx n="82" d="100"/>
          <a:sy n="82" d="100"/>
        </p:scale>
        <p:origin x="90"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bg>
      <p:bgRef idx="1001">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spc="3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he-IL" smtClean="0"/>
              <a:t>לחץ כדי לערוך סגנון כותרת משנה של תבנית בסיס</a:t>
            </a:r>
            <a:endParaRPr lang="en-US" dirty="0"/>
          </a:p>
        </p:txBody>
      </p:sp>
      <p:sp>
        <p:nvSpPr>
          <p:cNvPr id="7" name="Rectangle 6"/>
          <p:cNvSpPr/>
          <p:nvPr/>
        </p:nvSpPr>
        <p:spPr>
          <a:xfrm>
            <a:off x="0" y="0"/>
            <a:ext cx="457200" cy="68580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Date Placeholder 7"/>
          <p:cNvSpPr>
            <a:spLocks noGrp="1"/>
          </p:cNvSpPr>
          <p:nvPr>
            <p:ph type="dt" sz="half" idx="10"/>
          </p:nvPr>
        </p:nvSpPr>
        <p:spPr/>
        <p:txBody>
          <a:bodyPr/>
          <a:lstStyle/>
          <a:p>
            <a:fld id="{726ED139-0480-4198-83E2-68CE0B25BC9B}" type="datetimeFigureOut">
              <a:rPr lang="en-US" dirty="0"/>
              <a:t>6/16/2018</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3A97CE23-3B6A-482C-9BEA-F32A9EB44C40}" type="datetimeFigureOut">
              <a:rPr lang="en-US" dirty="0"/>
              <a:t>6/16/2018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0639C8FD-9717-4D78-9D01-4CBD0AC8CAE0}" type="datetimeFigureOut">
              <a:rPr lang="en-US" dirty="0"/>
              <a:t>6/16/2018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B082BD47-5F5E-4508-9DFC-0021F20B392D}" type="datetimeFigureOut">
              <a:rPr lang="en-US" dirty="0"/>
              <a:t>6/16/2018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1"/>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spc="30" baseline="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Date Placeholder 3"/>
          <p:cNvSpPr>
            <a:spLocks noGrp="1"/>
          </p:cNvSpPr>
          <p:nvPr>
            <p:ph type="dt" sz="half" idx="10"/>
          </p:nvPr>
        </p:nvSpPr>
        <p:spPr/>
        <p:txBody>
          <a:bodyPr/>
          <a:lstStyle/>
          <a:p>
            <a:fld id="{07BB23E3-326B-4424-9A50-2CBB9CA4B2E5}" type="datetimeFigureOut">
              <a:rPr lang="en-US" dirty="0"/>
              <a:t>6/16/2018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FAA09F6F-C437-48B6-80BB-8E50899C06AF}" type="datetimeFigureOut">
              <a:rPr lang="en-US" dirty="0"/>
              <a:t>6/16/2018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
        <p:nvSpPr>
          <p:cNvPr id="8" name="Rectangle 7"/>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he-IL" smtClean="0"/>
              <a:t>לחץ כדי לערוך סגנונות טקסט של תבנית בסיס</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1A776D14-B85F-4865-804C-5734F9C85CDD}" type="datetimeFigureOut">
              <a:rPr lang="en-US" dirty="0"/>
              <a:t>6/16/2018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
        <p:nvSpPr>
          <p:cNvPr id="11" name="Rectangle 10"/>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A8956C38-6601-4688-9146-5E61D8B04598}" type="datetimeFigureOut">
              <a:rPr lang="en-US" dirty="0"/>
              <a:t>6/16/2018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46061E-CDAE-49E3-92CB-288B639C3B6F}" type="datetimeFigureOut">
              <a:rPr lang="en-US" dirty="0"/>
              <a:t>6/16/2018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
        <p:nvSpPr>
          <p:cNvPr id="5" name="Rectangle 4"/>
          <p:cNvSpPr/>
          <p:nvPr/>
        </p:nvSpPr>
        <p:spPr>
          <a:xfrm>
            <a:off x="0" y="0"/>
            <a:ext cx="457200" cy="6858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2800" b="1" baseline="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A35E9851-4767-4B63-B36B-F772D06043F2}" type="datetimeFigureOut">
              <a:rPr lang="en-US" dirty="0"/>
              <a:t>6/16/2018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1">
                <a:solidFill>
                  <a:schemeClr val="bg1"/>
                </a:solidFill>
              </a:defRPr>
            </a:lvl1pPr>
          </a:lstStyle>
          <a:p>
            <a:r>
              <a:rPr lang="he-IL" smtClean="0"/>
              <a:t>לחץ כדי לערוך סגנון כותרת של תבנית בסיס</a:t>
            </a:r>
            <a:endParaRPr lang="en-US" dirty="0"/>
          </a:p>
        </p:txBody>
      </p:sp>
      <p:sp>
        <p:nvSpPr>
          <p:cNvPr id="3" name="Picture Placeholder 2"/>
          <p:cNvSpPr>
            <a:spLocks noGrp="1" noChangeAspect="1"/>
          </p:cNvSpPr>
          <p:nvPr>
            <p:ph type="pic" idx="1"/>
          </p:nvPr>
        </p:nvSpPr>
        <p:spPr>
          <a:xfrm>
            <a:off x="0" y="0"/>
            <a:ext cx="11292840" cy="512892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400" baseline="0">
                <a:solidFill>
                  <a:schemeClr val="bg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Date Placeholder 4"/>
          <p:cNvSpPr>
            <a:spLocks noGrp="1"/>
          </p:cNvSpPr>
          <p:nvPr>
            <p:ph type="dt" sz="half" idx="10"/>
          </p:nvPr>
        </p:nvSpPr>
        <p:spPr/>
        <p:txBody>
          <a:bodyPr/>
          <a:lstStyle/>
          <a:p>
            <a:fld id="{7309A586-BE94-448D-BAE3-D5D323B9149F}" type="datetimeFigureOut">
              <a:rPr lang="en-US" dirty="0"/>
              <a:t>6/16/2018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294198"/>
            <a:ext cx="9692640" cy="1397124"/>
          </a:xfrm>
          <a:prstGeom prst="rect">
            <a:avLst/>
          </a:prstGeom>
        </p:spPr>
        <p:txBody>
          <a:bodyPr vert="horz" lIns="91440" tIns="27432" rIns="91440" bIns="45720" rtlCol="0" anchor="b">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accent1">
                    <a:lumMod val="40000"/>
                    <a:lumOff val="60000"/>
                  </a:schemeClr>
                </a:solidFill>
              </a:defRPr>
            </a:lvl1pPr>
          </a:lstStyle>
          <a:p>
            <a:fld id="{ADDEAF24-54CC-4408-99B3-A70A172EFF44}" type="datetimeFigureOut">
              <a:rPr lang="en-US" dirty="0"/>
              <a:t>6/16/2018</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accent1">
                    <a:lumMod val="40000"/>
                    <a:lumOff val="6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accent1">
                    <a:lumMod val="60000"/>
                    <a:lumOff val="40000"/>
                  </a:schemeClr>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400" b="1" kern="1200" spc="-50" baseline="0">
          <a:solidFill>
            <a:schemeClr val="accent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2000" kern="1200" spc="10" baseline="0">
          <a:solidFill>
            <a:schemeClr val="tx1">
              <a:lumMod val="65000"/>
              <a:lumOff val="35000"/>
            </a:schemeClr>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lstStyle/>
          <a:p>
            <a:r>
              <a:rPr lang="en-US" dirty="0">
                <a:latin typeface="Calibri" panose="020F0502020204030204" pitchFamily="34" charset="0"/>
                <a:ea typeface="Calibri" panose="020F0502020204030204" pitchFamily="34" charset="0"/>
                <a:cs typeface="Arial" panose="020B0604020202020204" pitchFamily="34" charset="0"/>
              </a:rPr>
              <a:t>DENDROASPIS POLYLEPIS </a:t>
            </a:r>
            <a:endParaRPr lang="en-US" dirty="0"/>
          </a:p>
        </p:txBody>
      </p:sp>
      <p:sp>
        <p:nvSpPr>
          <p:cNvPr id="3" name="כותרת משנה 2"/>
          <p:cNvSpPr>
            <a:spLocks noGrp="1"/>
          </p:cNvSpPr>
          <p:nvPr>
            <p:ph type="subTitle" idx="1"/>
          </p:nvPr>
        </p:nvSpPr>
        <p:spPr/>
        <p:txBody>
          <a:bodyPr>
            <a:normAutofit/>
          </a:bodyPr>
          <a:lstStyle/>
          <a:p>
            <a:r>
              <a:rPr lang="he-IL" sz="2000" dirty="0" smtClean="0">
                <a:latin typeface="Gisha" panose="020B0502040204020203" pitchFamily="34" charset="-79"/>
                <a:cs typeface="Gisha" panose="020B0502040204020203" pitchFamily="34" charset="-79"/>
              </a:rPr>
              <a:t>אלינה לוין                                                                                                      </a:t>
            </a:r>
          </a:p>
          <a:p>
            <a:r>
              <a:rPr lang="he-IL" sz="2000" dirty="0" smtClean="0">
                <a:latin typeface="Gisha" panose="020B0502040204020203" pitchFamily="34" charset="-79"/>
                <a:cs typeface="Gisha" panose="020B0502040204020203" pitchFamily="34" charset="-79"/>
              </a:rPr>
              <a:t>מטריה מדיקה וניתוח מקרה                                                                                      </a:t>
            </a:r>
            <a:endParaRPr lang="en-US" sz="2000" dirty="0">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2737453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180587"/>
          </a:xfrm>
        </p:spPr>
        <p:txBody>
          <a:bodyPr>
            <a:no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896816"/>
            <a:ext cx="8595360" cy="5283322"/>
          </a:xfrm>
        </p:spPr>
        <p:txBody>
          <a:bodyPr/>
          <a:lstStyle/>
          <a:p>
            <a:pPr marL="0" indent="0" algn="r" rtl="1">
              <a:buNone/>
            </a:pPr>
            <a:r>
              <a:rPr lang="he-IL" dirty="0"/>
              <a:t/>
            </a:r>
            <a:br>
              <a:rPr lang="he-IL" dirty="0"/>
            </a:br>
            <a:r>
              <a:rPr lang="he-IL" dirty="0" smtClean="0"/>
              <a:t>מאמבה </a:t>
            </a:r>
            <a:r>
              <a:rPr lang="he-IL" dirty="0"/>
              <a:t>פוגש בביטחון כל אויב שיכול לאיים עליו או על צאצאיו</a:t>
            </a:r>
            <a:r>
              <a:rPr lang="he-IL" dirty="0" smtClean="0"/>
              <a:t>., האדם שזקוק למאמבה  </a:t>
            </a:r>
            <a:r>
              <a:rPr lang="he-IL" dirty="0"/>
              <a:t>אינו חושש להתנגד ולהילחם על מה נכון </a:t>
            </a:r>
            <a:r>
              <a:rPr lang="he-IL" dirty="0" smtClean="0"/>
              <a:t>ואמתי. </a:t>
            </a:r>
            <a:r>
              <a:rPr lang="he-IL" dirty="0"/>
              <a:t>הם </a:t>
            </a:r>
            <a:r>
              <a:rPr lang="he-IL" dirty="0" smtClean="0"/>
              <a:t>מגנים, </a:t>
            </a:r>
            <a:r>
              <a:rPr lang="he-IL" dirty="0"/>
              <a:t>אנשים הנמצאים בחזית המאבק או המלחמה. עמוק בפנים, הם מאמינים בכוחם, בתבונתם וביכולותיהם, ולכן אינם פוחדים מעימות כמו רובנו</a:t>
            </a:r>
            <a:r>
              <a:rPr lang="he-IL" dirty="0" smtClean="0"/>
              <a:t>. </a:t>
            </a:r>
          </a:p>
          <a:p>
            <a:pPr marL="0" indent="0" algn="r" rtl="1">
              <a:buNone/>
            </a:pPr>
            <a:endParaRPr lang="he-IL" dirty="0"/>
          </a:p>
          <a:p>
            <a:pPr marL="0" indent="0" algn="r" rtl="1">
              <a:buNone/>
            </a:pPr>
            <a:r>
              <a:rPr lang="he-IL" dirty="0" smtClean="0"/>
              <a:t>הם </a:t>
            </a:r>
            <a:r>
              <a:rPr lang="he-IL" dirty="0"/>
              <a:t>מנהיגים בצבא, </a:t>
            </a:r>
            <a:r>
              <a:rPr lang="he-IL" dirty="0" smtClean="0"/>
              <a:t>שומרים על הסדר והם עומדים על הצדק על מנת </a:t>
            </a:r>
            <a:r>
              <a:rPr lang="he-IL" dirty="0" smtClean="0"/>
              <a:t>להגן, </a:t>
            </a:r>
            <a:r>
              <a:rPr lang="he-IL" dirty="0"/>
              <a:t>ב</a:t>
            </a:r>
            <a:r>
              <a:rPr lang="he-IL" dirty="0" smtClean="0"/>
              <a:t>מערכת </a:t>
            </a:r>
            <a:r>
              <a:rPr lang="he-IL" dirty="0" smtClean="0"/>
              <a:t>המשפטית והחוק; </a:t>
            </a:r>
            <a:r>
              <a:rPr lang="he-IL" dirty="0"/>
              <a:t>היכן שהאיזון בין טוב ורע מוטרד, תמצאו את </a:t>
            </a:r>
            <a:r>
              <a:rPr lang="he-IL" dirty="0" smtClean="0"/>
              <a:t>המאמבה</a:t>
            </a:r>
            <a:r>
              <a:rPr lang="he-IL" dirty="0"/>
              <a:t>. הם לוחמים בקו החזית. </a:t>
            </a:r>
            <a:r>
              <a:rPr lang="he-IL" dirty="0" smtClean="0"/>
              <a:t>במצב </a:t>
            </a:r>
            <a:r>
              <a:rPr lang="he-IL" dirty="0" smtClean="0"/>
              <a:t>לא מאוזן, </a:t>
            </a:r>
            <a:r>
              <a:rPr lang="he-IL" dirty="0"/>
              <a:t>הם פחדנים, בורחים מכל עימות ומסרבים </a:t>
            </a:r>
            <a:r>
              <a:rPr lang="he-IL" dirty="0" smtClean="0"/>
              <a:t>להתנגד, </a:t>
            </a:r>
            <a:r>
              <a:rPr lang="he-IL" dirty="0"/>
              <a:t>משמשים מקור ללעג עבור אחרים </a:t>
            </a:r>
            <a:r>
              <a:rPr lang="he-IL" dirty="0" smtClean="0"/>
              <a:t>ומסתתרים. </a:t>
            </a:r>
            <a:r>
              <a:rPr lang="he-IL" dirty="0"/>
              <a:t>עם זאת, הזעם שהוא מייצר בתוך </a:t>
            </a:r>
            <a:r>
              <a:rPr lang="he-IL" dirty="0" smtClean="0"/>
              <a:t>האדם </a:t>
            </a:r>
            <a:r>
              <a:rPr lang="he-IL" dirty="0"/>
              <a:t>יכול לפרוץ </a:t>
            </a:r>
            <a:r>
              <a:rPr lang="he-IL" dirty="0" smtClean="0"/>
              <a:t>בעתיד</a:t>
            </a:r>
            <a:r>
              <a:rPr lang="he-IL" dirty="0"/>
              <a:t>, וכאשר זה קורה, אדם כזה יכה באופן בלתי צפוי, ללא אזהרה, </a:t>
            </a:r>
            <a:r>
              <a:rPr lang="he-IL" dirty="0" smtClean="0"/>
              <a:t>הם </a:t>
            </a:r>
            <a:r>
              <a:rPr lang="he-IL" dirty="0"/>
              <a:t>יכולים להרוג ללא כל תחושה אם הם נדחקים לתוך התהום </a:t>
            </a:r>
            <a:r>
              <a:rPr lang="he-IL" dirty="0" smtClean="0"/>
              <a:t>הרגשי.</a:t>
            </a:r>
            <a:endParaRPr lang="en-US" dirty="0"/>
          </a:p>
        </p:txBody>
      </p:sp>
    </p:spTree>
    <p:extLst>
      <p:ext uri="{BB962C8B-B14F-4D97-AF65-F5344CB8AC3E}">
        <p14:creationId xmlns:p14="http://schemas.microsoft.com/office/powerpoint/2010/main" val="4198778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198171"/>
          </a:xfrm>
        </p:spPr>
        <p:txBody>
          <a:bodyPr>
            <a:no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720970"/>
            <a:ext cx="8595360" cy="5459168"/>
          </a:xfrm>
        </p:spPr>
        <p:txBody>
          <a:bodyPr/>
          <a:lstStyle/>
          <a:p>
            <a:pPr marL="0" indent="0" algn="r" rtl="1">
              <a:buNone/>
            </a:pPr>
            <a:endParaRPr lang="he-IL" dirty="0"/>
          </a:p>
          <a:p>
            <a:pPr marL="0" indent="0" algn="r" rtl="1">
              <a:buNone/>
            </a:pPr>
            <a:r>
              <a:rPr lang="he-IL" dirty="0"/>
              <a:t>בשל המהירות, הכוח והזריזות של </a:t>
            </a:r>
            <a:r>
              <a:rPr lang="en-US" dirty="0"/>
              <a:t>Mamba, </a:t>
            </a:r>
            <a:r>
              <a:rPr lang="he-IL" dirty="0" smtClean="0"/>
              <a:t> אתה </a:t>
            </a:r>
            <a:r>
              <a:rPr lang="he-IL" dirty="0"/>
              <a:t>יכול למצוא אדם </a:t>
            </a:r>
            <a:r>
              <a:rPr lang="he-IL" dirty="0" smtClean="0"/>
              <a:t>שעוסק בהרמת </a:t>
            </a:r>
            <a:r>
              <a:rPr lang="he-IL" dirty="0"/>
              <a:t>משקולות, אירובי, ריצה או פעילות גופנית </a:t>
            </a:r>
            <a:r>
              <a:rPr lang="he-IL" dirty="0" smtClean="0"/>
              <a:t>משמעותית </a:t>
            </a:r>
            <a:r>
              <a:rPr lang="he-IL" dirty="0" smtClean="0"/>
              <a:t>אחרת.</a:t>
            </a:r>
            <a:endParaRPr lang="he-IL" dirty="0"/>
          </a:p>
          <a:p>
            <a:pPr marL="0" indent="0" algn="r" rtl="1">
              <a:buNone/>
            </a:pPr>
            <a:r>
              <a:rPr lang="he-IL" dirty="0"/>
              <a:t>איש </a:t>
            </a:r>
            <a:r>
              <a:rPr lang="he-IL" dirty="0" smtClean="0"/>
              <a:t>מאמבה </a:t>
            </a:r>
            <a:r>
              <a:rPr lang="he-IL" dirty="0"/>
              <a:t>הולך במהירות; לא איטי. הידיים תמיד בתנועה. הם אוהבים את הטבע, האוויר </a:t>
            </a:r>
            <a:r>
              <a:rPr lang="he-IL" dirty="0" smtClean="0"/>
              <a:t>הפתוח</a:t>
            </a:r>
            <a:r>
              <a:rPr lang="he-IL" dirty="0"/>
              <a:t>; לא אוהב להיות בבית יותר מדי </a:t>
            </a:r>
            <a:r>
              <a:rPr lang="he-IL" dirty="0" smtClean="0"/>
              <a:t>זמן.</a:t>
            </a:r>
          </a:p>
          <a:p>
            <a:pPr marL="0" indent="0" algn="r" rtl="1">
              <a:buNone/>
            </a:pPr>
            <a:r>
              <a:rPr lang="he-IL" dirty="0"/>
              <a:t/>
            </a:r>
            <a:br>
              <a:rPr lang="he-IL" dirty="0"/>
            </a:br>
            <a:r>
              <a:rPr lang="he-IL" dirty="0" smtClean="0"/>
              <a:t>הבית של </a:t>
            </a:r>
            <a:r>
              <a:rPr lang="he-IL" dirty="0" smtClean="0"/>
              <a:t>המאמבה, ושל אדם הזקוק למאמבה הוא </a:t>
            </a:r>
            <a:r>
              <a:rPr lang="he-IL" dirty="0"/>
              <a:t>המקדש </a:t>
            </a:r>
            <a:r>
              <a:rPr lang="he-IL" dirty="0" smtClean="0"/>
              <a:t>שלהם ובו הם מרגישים בטוחים. הם </a:t>
            </a:r>
            <a:r>
              <a:rPr lang="he-IL" dirty="0"/>
              <a:t>יכולים לקרוא </a:t>
            </a:r>
            <a:r>
              <a:rPr lang="he-IL" dirty="0" smtClean="0"/>
              <a:t>לבית שלהם "המערה" </a:t>
            </a:r>
            <a:r>
              <a:rPr lang="he-IL" dirty="0"/>
              <a:t>או </a:t>
            </a:r>
            <a:r>
              <a:rPr lang="he-IL" dirty="0" smtClean="0"/>
              <a:t>"החור" , </a:t>
            </a:r>
            <a:r>
              <a:rPr lang="he-IL" dirty="0"/>
              <a:t>שבו הם יכולים "</a:t>
            </a:r>
            <a:r>
              <a:rPr lang="he-IL" dirty="0" smtClean="0"/>
              <a:t>להסתתר </a:t>
            </a:r>
            <a:r>
              <a:rPr lang="he-IL" dirty="0"/>
              <a:t>מן העולם." </a:t>
            </a:r>
            <a:r>
              <a:rPr lang="he-IL" dirty="0" smtClean="0"/>
              <a:t>הבית </a:t>
            </a:r>
            <a:r>
              <a:rPr lang="he-IL" dirty="0"/>
              <a:t>הוא </a:t>
            </a:r>
            <a:r>
              <a:rPr lang="he-IL" dirty="0" smtClean="0"/>
              <a:t>המקום </a:t>
            </a:r>
            <a:r>
              <a:rPr lang="he-IL" dirty="0"/>
              <a:t>שבו האדם הזה יכול להירגע ולהיות הוא עצמו. זה עשוי להיות המקום היחיד שבו הם מרגישים בטוחים באמת. הם לא אוהבים יותר מדי אור בהיר, והם מעדיפים חושך או צל כאשר יש אפשרות.</a:t>
            </a:r>
            <a:endParaRPr lang="en-US" dirty="0"/>
          </a:p>
        </p:txBody>
      </p:sp>
    </p:spTree>
    <p:extLst>
      <p:ext uri="{BB962C8B-B14F-4D97-AF65-F5344CB8AC3E}">
        <p14:creationId xmlns:p14="http://schemas.microsoft.com/office/powerpoint/2010/main" val="2071204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28600"/>
            <a:ext cx="9692640" cy="235634"/>
          </a:xfrm>
        </p:spPr>
        <p:txBody>
          <a:bodyPr>
            <a:no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509954"/>
            <a:ext cx="8595360" cy="5670183"/>
          </a:xfrm>
        </p:spPr>
        <p:txBody>
          <a:bodyPr/>
          <a:lstStyle/>
          <a:p>
            <a:pPr marL="0" indent="0" algn="r" rtl="1">
              <a:buNone/>
            </a:pPr>
            <a:r>
              <a:rPr lang="he-IL" dirty="0"/>
              <a:t/>
            </a:r>
            <a:br>
              <a:rPr lang="he-IL" dirty="0"/>
            </a:br>
            <a:r>
              <a:rPr lang="he-IL" dirty="0" smtClean="0"/>
              <a:t>הריקוד </a:t>
            </a:r>
            <a:r>
              <a:rPr lang="he-IL" dirty="0"/>
              <a:t>היא תופעה הקשורה לעיתים קרובות עם נחשים. </a:t>
            </a:r>
            <a:r>
              <a:rPr lang="he-IL" dirty="0" smtClean="0"/>
              <a:t>קצב </a:t>
            </a:r>
            <a:r>
              <a:rPr lang="he-IL" dirty="0"/>
              <a:t>ושירה רגשית </a:t>
            </a:r>
            <a:r>
              <a:rPr lang="he-IL" dirty="0" smtClean="0"/>
              <a:t>- </a:t>
            </a:r>
            <a:r>
              <a:rPr lang="he-IL" dirty="0"/>
              <a:t>זה מה שהם אוהבים להראות. נחשים </a:t>
            </a:r>
            <a:r>
              <a:rPr lang="he-IL" dirty="0" smtClean="0"/>
              <a:t>"שומעים", יש להם רגישות גבוהה לוויברציות ורעידות </a:t>
            </a:r>
            <a:r>
              <a:rPr lang="he-IL" dirty="0"/>
              <a:t>קול. </a:t>
            </a:r>
            <a:r>
              <a:rPr lang="he-IL" dirty="0" smtClean="0"/>
              <a:t>אצל המאמבה </a:t>
            </a:r>
            <a:r>
              <a:rPr lang="he-IL" dirty="0"/>
              <a:t>זה עולה כמעט עד לרמה מכאיבה של </a:t>
            </a:r>
            <a:r>
              <a:rPr lang="he-IL" dirty="0" smtClean="0"/>
              <a:t>רגישות.</a:t>
            </a:r>
          </a:p>
          <a:p>
            <a:pPr marL="0" indent="0" algn="r" rtl="1">
              <a:buNone/>
            </a:pPr>
            <a:r>
              <a:rPr lang="he-IL" dirty="0"/>
              <a:t/>
            </a:r>
            <a:br>
              <a:rPr lang="he-IL" dirty="0"/>
            </a:br>
            <a:r>
              <a:rPr lang="he-IL" dirty="0" smtClean="0"/>
              <a:t>אנשי-מאמבה </a:t>
            </a:r>
            <a:r>
              <a:rPr lang="he-IL" dirty="0"/>
              <a:t>רואים </a:t>
            </a:r>
            <a:r>
              <a:rPr lang="he-IL" dirty="0" smtClean="0"/>
              <a:t>במוזיקה, רגיעה ועליזות </a:t>
            </a:r>
            <a:r>
              <a:rPr lang="he-IL" dirty="0"/>
              <a:t>על חשבון קצב כבד וקבוע. הם גם לא אוהבים להיות בחדר מלא אנשים, </a:t>
            </a:r>
            <a:r>
              <a:rPr lang="he-IL" dirty="0" smtClean="0"/>
              <a:t>כמו </a:t>
            </a:r>
            <a:r>
              <a:rPr lang="he-IL" dirty="0"/>
              <a:t>באו"ם, </a:t>
            </a:r>
            <a:r>
              <a:rPr lang="he-IL" dirty="0" smtClean="0"/>
              <a:t>כולם מדברים בבת </a:t>
            </a:r>
            <a:r>
              <a:rPr lang="he-IL" dirty="0"/>
              <a:t>אחת, או במסעדה שבה זה רועש מדי. הם צריכים מקום שקט שבו רטט קול הוא נמוך ולא פולשני, אם אפשר</a:t>
            </a:r>
            <a:r>
              <a:rPr lang="he-IL" dirty="0" smtClean="0"/>
              <a:t>.</a:t>
            </a:r>
          </a:p>
          <a:p>
            <a:pPr marL="0" indent="0" algn="r" rtl="1">
              <a:buNone/>
            </a:pPr>
            <a:endParaRPr lang="en-US" dirty="0"/>
          </a:p>
        </p:txBody>
      </p:sp>
    </p:spTree>
    <p:extLst>
      <p:ext uri="{BB962C8B-B14F-4D97-AF65-F5344CB8AC3E}">
        <p14:creationId xmlns:p14="http://schemas.microsoft.com/office/powerpoint/2010/main" val="4092573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286094"/>
          </a:xfrm>
        </p:spPr>
        <p:txBody>
          <a:bodyPr>
            <a:no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1494692"/>
            <a:ext cx="8595360" cy="4685445"/>
          </a:xfrm>
        </p:spPr>
        <p:txBody>
          <a:bodyPr/>
          <a:lstStyle/>
          <a:p>
            <a:pPr marL="0" indent="0" algn="r" rtl="1">
              <a:buNone/>
            </a:pPr>
            <a:r>
              <a:rPr lang="he-IL" dirty="0" smtClean="0"/>
              <a:t>מאמבה</a:t>
            </a:r>
            <a:endParaRPr lang="he-IL" dirty="0"/>
          </a:p>
          <a:p>
            <a:pPr marL="0" indent="0" algn="r" rtl="1">
              <a:buNone/>
            </a:pPr>
            <a:endParaRPr lang="he-IL" dirty="0"/>
          </a:p>
          <a:p>
            <a:pPr marL="0" indent="0" algn="r" rtl="1">
              <a:buNone/>
            </a:pPr>
            <a:r>
              <a:rPr lang="he-IL" dirty="0"/>
              <a:t>מחלקה: </a:t>
            </a:r>
            <a:r>
              <a:rPr lang="en-US" dirty="0" smtClean="0"/>
              <a:t>REPTILLIA</a:t>
            </a:r>
            <a:endParaRPr lang="he-IL" dirty="0"/>
          </a:p>
          <a:p>
            <a:pPr marL="0" indent="0" algn="r" rtl="1">
              <a:buNone/>
            </a:pPr>
            <a:r>
              <a:rPr lang="he-IL" dirty="0"/>
              <a:t>סדר: </a:t>
            </a:r>
            <a:r>
              <a:rPr lang="en-US" dirty="0"/>
              <a:t>Squamata</a:t>
            </a:r>
            <a:endParaRPr lang="he-IL" dirty="0" smtClean="0"/>
          </a:p>
          <a:p>
            <a:pPr marL="0" indent="0" algn="r" rtl="1">
              <a:buNone/>
            </a:pPr>
            <a:r>
              <a:rPr lang="he-IL" dirty="0" smtClean="0"/>
              <a:t>תת </a:t>
            </a:r>
            <a:r>
              <a:rPr lang="he-IL" dirty="0"/>
              <a:t>סדר: </a:t>
            </a:r>
            <a:r>
              <a:rPr lang="en-US" dirty="0"/>
              <a:t>Ophidia (</a:t>
            </a:r>
            <a:r>
              <a:rPr lang="en-US" dirty="0" err="1"/>
              <a:t>Serpentes</a:t>
            </a:r>
            <a:r>
              <a:rPr lang="en-US" dirty="0"/>
              <a:t>)</a:t>
            </a:r>
          </a:p>
          <a:p>
            <a:pPr marL="0" indent="0" algn="r" rtl="1">
              <a:buNone/>
            </a:pPr>
            <a:r>
              <a:rPr lang="he-IL" dirty="0"/>
              <a:t>משפחה: </a:t>
            </a:r>
            <a:r>
              <a:rPr lang="en-US" dirty="0" err="1"/>
              <a:t>Elapidae</a:t>
            </a:r>
            <a:endParaRPr lang="en-US" dirty="0"/>
          </a:p>
          <a:p>
            <a:pPr marL="0" indent="0" algn="r" rtl="1">
              <a:buNone/>
            </a:pPr>
            <a:r>
              <a:rPr lang="he-IL" dirty="0"/>
              <a:t>תת-משפחה: </a:t>
            </a:r>
            <a:r>
              <a:rPr lang="en-US" dirty="0" err="1"/>
              <a:t>Bungarinae</a:t>
            </a:r>
            <a:endParaRPr lang="en-US" dirty="0"/>
          </a:p>
          <a:p>
            <a:pPr marL="0" indent="0" algn="r" rtl="1">
              <a:buNone/>
            </a:pPr>
            <a:r>
              <a:rPr lang="he-IL" dirty="0"/>
              <a:t>הצג: </a:t>
            </a:r>
            <a:r>
              <a:rPr lang="en-US" dirty="0"/>
              <a:t>Dendroaspis</a:t>
            </a:r>
          </a:p>
          <a:p>
            <a:pPr marL="0" indent="0" algn="r" rtl="1">
              <a:buNone/>
            </a:pPr>
            <a:r>
              <a:rPr lang="he-IL" dirty="0"/>
              <a:t>יש חמישה תת-מינים</a:t>
            </a:r>
            <a:endParaRPr lang="en-US" dirty="0"/>
          </a:p>
        </p:txBody>
      </p:sp>
    </p:spTree>
    <p:extLst>
      <p:ext uri="{BB962C8B-B14F-4D97-AF65-F5344CB8AC3E}">
        <p14:creationId xmlns:p14="http://schemas.microsoft.com/office/powerpoint/2010/main" val="1066829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268510"/>
          </a:xfrm>
        </p:spPr>
        <p:txBody>
          <a:bodyPr>
            <a:noAutofit/>
          </a:bodyPr>
          <a:lstStyle/>
          <a:p>
            <a:pPr algn="r" rtl="1"/>
            <a:r>
              <a:rPr lang="he-IL" sz="1600" dirty="0" smtClean="0">
                <a:latin typeface="Gisha" panose="020B0502040204020203" pitchFamily="34" charset="-79"/>
                <a:cs typeface="Gisha" panose="020B0502040204020203" pitchFamily="34" charset="-79"/>
              </a:rPr>
              <a:t>                                                                                   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1002324"/>
            <a:ext cx="8595360" cy="5177814"/>
          </a:xfrm>
        </p:spPr>
        <p:txBody>
          <a:bodyPr/>
          <a:lstStyle/>
          <a:p>
            <a:pPr marL="0" indent="0" algn="r">
              <a:buNone/>
            </a:pPr>
            <a:r>
              <a:rPr lang="he-IL" dirty="0"/>
              <a:t>צבעו של </a:t>
            </a:r>
            <a:r>
              <a:rPr lang="he-IL" dirty="0" smtClean="0"/>
              <a:t>המאמבה </a:t>
            </a:r>
            <a:r>
              <a:rPr lang="he-IL" dirty="0"/>
              <a:t>משתנה מאפור מתכתי לירוק בהיר, צבע </a:t>
            </a:r>
            <a:r>
              <a:rPr lang="he-IL" dirty="0" smtClean="0"/>
              <a:t>תפוח</a:t>
            </a:r>
            <a:r>
              <a:rPr lang="he-IL" dirty="0"/>
              <a:t>. </a:t>
            </a:r>
            <a:r>
              <a:rPr lang="he-IL" dirty="0" smtClean="0"/>
              <a:t>המאמבה מרגישה טוב מאוד </a:t>
            </a:r>
            <a:r>
              <a:rPr lang="he-IL" dirty="0"/>
              <a:t>בבית על </a:t>
            </a:r>
            <a:r>
              <a:rPr lang="he-IL" dirty="0" smtClean="0"/>
              <a:t>קרקע, </a:t>
            </a:r>
            <a:r>
              <a:rPr lang="he-IL" dirty="0"/>
              <a:t>משתופפת ללא תנועה על עץ. מקומות מועדפים - ענפים מפוזרים המעניקים מגוון של מקלט; שטחים סלעיים, </a:t>
            </a:r>
            <a:r>
              <a:rPr lang="he-IL" dirty="0" smtClean="0"/>
              <a:t>בתים ישנים של טרמיטים, היא אף </a:t>
            </a:r>
            <a:r>
              <a:rPr lang="he-IL" dirty="0"/>
              <a:t>פעם לא בונה את </a:t>
            </a:r>
            <a:r>
              <a:rPr lang="he-IL" dirty="0" smtClean="0"/>
              <a:t>בית </a:t>
            </a:r>
            <a:r>
              <a:rPr lang="he-IL" dirty="0" smtClean="0"/>
              <a:t>שלה</a:t>
            </a:r>
            <a:r>
              <a:rPr lang="he-IL" dirty="0" smtClean="0"/>
              <a:t>, היא לוקחת </a:t>
            </a:r>
            <a:r>
              <a:rPr lang="he-IL" dirty="0"/>
              <a:t>את </a:t>
            </a:r>
            <a:r>
              <a:rPr lang="he-IL" dirty="0" smtClean="0"/>
              <a:t>הבתים העזובים ויכולה לגור </a:t>
            </a:r>
            <a:r>
              <a:rPr lang="he-IL" dirty="0" smtClean="0"/>
              <a:t>בהם </a:t>
            </a:r>
            <a:r>
              <a:rPr lang="he-IL" dirty="0" smtClean="0"/>
              <a:t>במשך </a:t>
            </a:r>
            <a:r>
              <a:rPr lang="he-IL" dirty="0"/>
              <a:t>שנים רבות, אם לא </a:t>
            </a:r>
            <a:r>
              <a:rPr lang="he-IL" dirty="0" smtClean="0"/>
              <a:t>להפריע לה.</a:t>
            </a:r>
          </a:p>
          <a:p>
            <a:pPr marL="0" indent="0" algn="r">
              <a:buNone/>
            </a:pPr>
            <a:r>
              <a:rPr lang="en-US" dirty="0"/>
              <a:t/>
            </a:r>
            <a:br>
              <a:rPr lang="en-US" dirty="0"/>
            </a:br>
            <a:r>
              <a:rPr lang="he-IL" dirty="0" smtClean="0"/>
              <a:t>יכול </a:t>
            </a:r>
            <a:r>
              <a:rPr lang="he-IL" dirty="0"/>
              <a:t>לעלות על שני מטרים בשנתיים </a:t>
            </a:r>
            <a:r>
              <a:rPr lang="he-IL" dirty="0" smtClean="0"/>
              <a:t>הראשונות, ויכולה להגיע </a:t>
            </a:r>
            <a:r>
              <a:rPr lang="he-IL" dirty="0"/>
              <a:t>יותר מששה מטרים בעתיד. </a:t>
            </a:r>
            <a:r>
              <a:rPr lang="he-IL" dirty="0" smtClean="0"/>
              <a:t>הטלת </a:t>
            </a:r>
            <a:r>
              <a:rPr lang="he-IL" dirty="0"/>
              <a:t>עד 25 ביצים </a:t>
            </a:r>
            <a:r>
              <a:rPr lang="he-IL" dirty="0" smtClean="0"/>
              <a:t>(על הקרקע או בגדמים של עצים). </a:t>
            </a:r>
            <a:r>
              <a:rPr lang="he-IL" dirty="0"/>
              <a:t>לצאצאים יש ניבים </a:t>
            </a:r>
            <a:r>
              <a:rPr lang="he-IL" dirty="0" smtClean="0"/>
              <a:t>עם כמות גדולה של רעל קטלני מיד </a:t>
            </a:r>
            <a:r>
              <a:rPr lang="he-IL" dirty="0"/>
              <a:t>לאחר הופעת </a:t>
            </a:r>
            <a:r>
              <a:rPr lang="he-IL" dirty="0" smtClean="0"/>
              <a:t>המעטפה של ביצה.</a:t>
            </a:r>
          </a:p>
          <a:p>
            <a:pPr marL="0" indent="0" algn="r">
              <a:buNone/>
            </a:pPr>
            <a:r>
              <a:rPr lang="he-IL" dirty="0"/>
              <a:t>אף אחד לא מגן על משפחתו כמו </a:t>
            </a:r>
            <a:r>
              <a:rPr lang="he-IL" dirty="0" smtClean="0"/>
              <a:t>המאמבה</a:t>
            </a:r>
            <a:r>
              <a:rPr lang="he-IL" dirty="0"/>
              <a:t>. במקרה של חרדה, כמו בציד או באיום, </a:t>
            </a:r>
            <a:r>
              <a:rPr lang="he-IL" dirty="0" smtClean="0"/>
              <a:t>המאמבה </a:t>
            </a:r>
            <a:r>
              <a:rPr lang="he-IL" dirty="0"/>
              <a:t>יכולה להתעלות מעל הקרקע באופן כזה שבמפגש פתאומי </a:t>
            </a:r>
            <a:r>
              <a:rPr lang="he-IL" dirty="0" smtClean="0"/>
              <a:t>היא יכולה </a:t>
            </a:r>
            <a:r>
              <a:rPr lang="he-IL" dirty="0"/>
              <a:t>להרים את ראשו לגובה של אדם. </a:t>
            </a:r>
            <a:r>
              <a:rPr lang="he-IL" dirty="0" smtClean="0"/>
              <a:t>ואפילו לגובה עד </a:t>
            </a:r>
            <a:r>
              <a:rPr lang="he-IL" dirty="0"/>
              <a:t>חמישה מטרים! </a:t>
            </a:r>
            <a:r>
              <a:rPr lang="he-IL" dirty="0" smtClean="0"/>
              <a:t> שתי טיפות של </a:t>
            </a:r>
            <a:r>
              <a:rPr lang="he-IL" dirty="0"/>
              <a:t>רעל </a:t>
            </a:r>
            <a:r>
              <a:rPr lang="he-IL" dirty="0" smtClean="0"/>
              <a:t>מספיקות </a:t>
            </a:r>
            <a:r>
              <a:rPr lang="he-IL" dirty="0"/>
              <a:t>כדי להרוג אדם, </a:t>
            </a:r>
            <a:r>
              <a:rPr lang="he-IL" dirty="0" smtClean="0"/>
              <a:t>ומאמבה </a:t>
            </a:r>
            <a:r>
              <a:rPr lang="he-IL" dirty="0"/>
              <a:t>יכולה להכיל עד עשרים טיפות של רעל בניבים.</a:t>
            </a:r>
            <a:endParaRPr lang="en-US" dirty="0"/>
          </a:p>
        </p:txBody>
      </p:sp>
    </p:spTree>
    <p:extLst>
      <p:ext uri="{BB962C8B-B14F-4D97-AF65-F5344CB8AC3E}">
        <p14:creationId xmlns:p14="http://schemas.microsoft.com/office/powerpoint/2010/main" val="153168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321264"/>
          </a:xfrm>
        </p:spPr>
        <p:txBody>
          <a:bodyPr>
            <a:norm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896816"/>
            <a:ext cx="8595360" cy="5283322"/>
          </a:xfrm>
        </p:spPr>
        <p:txBody>
          <a:bodyPr>
            <a:normAutofit/>
          </a:bodyPr>
          <a:lstStyle/>
          <a:p>
            <a:pPr marL="0" indent="0" algn="r" rtl="1">
              <a:buNone/>
            </a:pPr>
            <a:r>
              <a:rPr lang="he-IL" dirty="0" smtClean="0"/>
              <a:t>פרובינג של שנקראן </a:t>
            </a:r>
          </a:p>
          <a:p>
            <a:r>
              <a:rPr lang="en-US" b="1" dirty="0"/>
              <a:t>Peculiar sensations</a:t>
            </a:r>
            <a:endParaRPr lang="en-US" dirty="0"/>
          </a:p>
          <a:p>
            <a:r>
              <a:rPr lang="en-US" dirty="0"/>
              <a:t>As if surrounded by a black cloud.</a:t>
            </a:r>
          </a:p>
          <a:p>
            <a:r>
              <a:rPr lang="en-US" dirty="0"/>
              <a:t>As if she was going into a tunnel that is getting narrower and narrower.</a:t>
            </a:r>
          </a:p>
          <a:p>
            <a:r>
              <a:rPr lang="en-US" dirty="0"/>
              <a:t>As if the mind was not working.</a:t>
            </a:r>
          </a:p>
          <a:p>
            <a:r>
              <a:rPr lang="en-US" dirty="0"/>
              <a:t>As if he was going to sink into the ground due to his weakness and the weight of his body.</a:t>
            </a:r>
          </a:p>
          <a:p>
            <a:r>
              <a:rPr lang="en-US" dirty="0"/>
              <a:t>Sensation as if head would burst.</a:t>
            </a:r>
            <a:br>
              <a:rPr lang="en-US" dirty="0"/>
            </a:br>
            <a:r>
              <a:rPr lang="en-US" dirty="0"/>
              <a:t>As if there was no sensation in the head.</a:t>
            </a:r>
          </a:p>
          <a:p>
            <a:r>
              <a:rPr lang="en-US" dirty="0"/>
              <a:t>As if head was light and rolling.</a:t>
            </a:r>
          </a:p>
          <a:p>
            <a:r>
              <a:rPr lang="en-US" dirty="0"/>
              <a:t>As if head would fall down.</a:t>
            </a:r>
          </a:p>
          <a:p>
            <a:pPr marL="0" indent="0">
              <a:buNone/>
            </a:pPr>
            <a:endParaRPr lang="en-US" dirty="0"/>
          </a:p>
          <a:p>
            <a:endParaRPr lang="he-IL" dirty="0" smtClean="0"/>
          </a:p>
        </p:txBody>
      </p:sp>
    </p:spTree>
    <p:extLst>
      <p:ext uri="{BB962C8B-B14F-4D97-AF65-F5344CB8AC3E}">
        <p14:creationId xmlns:p14="http://schemas.microsoft.com/office/powerpoint/2010/main" val="1016302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286094"/>
          </a:xfrm>
        </p:spPr>
        <p:txBody>
          <a:bodyPr>
            <a:no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773724"/>
            <a:ext cx="8595360" cy="5406414"/>
          </a:xfrm>
        </p:spPr>
        <p:txBody>
          <a:bodyPr/>
          <a:lstStyle/>
          <a:p>
            <a:r>
              <a:rPr lang="en-US" b="1" dirty="0"/>
              <a:t>Modalities</a:t>
            </a:r>
            <a:endParaRPr lang="en-US" dirty="0"/>
          </a:p>
          <a:p>
            <a:r>
              <a:rPr lang="en-US" dirty="0"/>
              <a:t>&lt; afternoon</a:t>
            </a:r>
          </a:p>
          <a:p>
            <a:r>
              <a:rPr lang="en-US" dirty="0"/>
              <a:t>&lt; on waking</a:t>
            </a:r>
          </a:p>
          <a:p>
            <a:r>
              <a:rPr lang="en-US" dirty="0"/>
              <a:t>&lt; contradiction</a:t>
            </a:r>
          </a:p>
          <a:p>
            <a:r>
              <a:rPr lang="en-US" dirty="0"/>
              <a:t>&gt; sleep (weakness)</a:t>
            </a:r>
          </a:p>
          <a:p>
            <a:r>
              <a:rPr lang="en-US" dirty="0"/>
              <a:t>&lt; evening (weakness)</a:t>
            </a:r>
          </a:p>
          <a:p>
            <a:r>
              <a:rPr lang="en-US" dirty="0"/>
              <a:t>&lt; talking (headache)</a:t>
            </a:r>
          </a:p>
          <a:p>
            <a:r>
              <a:rPr lang="en-US" dirty="0"/>
              <a:t>&gt; rotating head in a circle (neck pain)</a:t>
            </a:r>
          </a:p>
          <a:p>
            <a:r>
              <a:rPr lang="en-US" dirty="0"/>
              <a:t>&gt; motion (shoulder pain)</a:t>
            </a:r>
          </a:p>
          <a:p>
            <a:endParaRPr lang="en-US" dirty="0"/>
          </a:p>
        </p:txBody>
      </p:sp>
    </p:spTree>
    <p:extLst>
      <p:ext uri="{BB962C8B-B14F-4D97-AF65-F5344CB8AC3E}">
        <p14:creationId xmlns:p14="http://schemas.microsoft.com/office/powerpoint/2010/main" val="1743422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180587"/>
          </a:xfrm>
        </p:spPr>
        <p:txBody>
          <a:bodyPr>
            <a:no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808892"/>
            <a:ext cx="8595360" cy="5371245"/>
          </a:xfrm>
        </p:spPr>
        <p:txBody>
          <a:bodyPr>
            <a:normAutofit/>
          </a:bodyPr>
          <a:lstStyle/>
          <a:p>
            <a:r>
              <a:rPr lang="en-US" b="1" dirty="0"/>
              <a:t>Mind</a:t>
            </a:r>
            <a:endParaRPr lang="en-US" dirty="0"/>
          </a:p>
          <a:p>
            <a:r>
              <a:rPr lang="en-US" dirty="0"/>
              <a:t>Feels forsaken and alone. Needed others but couldn't depend on them, they didn't </a:t>
            </a:r>
            <a:r>
              <a:rPr lang="en-US"/>
              <a:t>love </a:t>
            </a:r>
            <a:r>
              <a:rPr lang="en-US" smtClean="0"/>
              <a:t>her. </a:t>
            </a:r>
            <a:r>
              <a:rPr lang="en-US" dirty="0"/>
              <a:t>Could not rely on anyone, must do everything herself. Felt alone, had to do things alone. Left out. Feels looked down upon and tortured. Others do not understand her hurt and difficulties. She faces a selfish world, especially towards her. Her feelings have been crushed. Great loneliness and the feeling that she is not understood. No desire for communication or relationships. No wish to talk.</a:t>
            </a:r>
          </a:p>
          <a:p>
            <a:r>
              <a:rPr lang="en-US" dirty="0"/>
              <a:t>Anger and hopelessness. Unfeeling, and aggressive. Quarrelsome</a:t>
            </a:r>
            <a:r>
              <a:rPr lang="en-US"/>
              <a:t>. </a:t>
            </a:r>
            <a:r>
              <a:rPr lang="en-US" smtClean="0"/>
              <a:t>Uncivili</a:t>
            </a:r>
            <a:r>
              <a:rPr lang="en-GB" smtClean="0"/>
              <a:t>z</a:t>
            </a:r>
            <a:r>
              <a:rPr lang="en-US" smtClean="0"/>
              <a:t>ed</a:t>
            </a:r>
            <a:r>
              <a:rPr lang="en-US" dirty="0"/>
              <a:t>. </a:t>
            </a:r>
            <a:r>
              <a:rPr lang="en-US"/>
              <a:t>Feels </a:t>
            </a:r>
            <a:r>
              <a:rPr lang="en-US" smtClean="0"/>
              <a:t>she </a:t>
            </a:r>
            <a:r>
              <a:rPr lang="en-US" dirty="0"/>
              <a:t>is behaving like an animal. Direct and rude. Harsh and abusive. Desire to hurt people, especially relatives, both physically and emotionally. Insensitive and uncaring about the people around her. Selfish and unfeeling about the misfortune of others. Stopped praying for the welfare of others.</a:t>
            </a:r>
          </a:p>
          <a:p>
            <a:pPr marL="0" indent="0">
              <a:buNone/>
            </a:pPr>
            <a:endParaRPr lang="en-US" dirty="0"/>
          </a:p>
        </p:txBody>
      </p:sp>
    </p:spTree>
    <p:extLst>
      <p:ext uri="{BB962C8B-B14F-4D97-AF65-F5344CB8AC3E}">
        <p14:creationId xmlns:p14="http://schemas.microsoft.com/office/powerpoint/2010/main" val="3573767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123092"/>
            <a:ext cx="9692640" cy="351694"/>
          </a:xfrm>
        </p:spPr>
        <p:txBody>
          <a:bodyPr>
            <a:norm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474786"/>
            <a:ext cx="8595360" cy="5705352"/>
          </a:xfrm>
        </p:spPr>
        <p:txBody>
          <a:bodyPr/>
          <a:lstStyle/>
          <a:p>
            <a:r>
              <a:rPr lang="en-US" dirty="0"/>
              <a:t>Retaliating. Reacting rapidly and aggressively. Malicious and vindictive. Deliberately and cold bloodedly hurting people without any remorse. Taking immense pleasure from hurting people. Cursing at trifles. Feels like attacking, strangling or beating people up. Ready to fight and take on anyone he comes across. Feels those around him are trying to harass or hurt him. Feeling that someone will attack him from behind, yet unafraid, feeling that he could deal with it.</a:t>
            </a:r>
          </a:p>
          <a:p>
            <a:r>
              <a:rPr lang="en-US" dirty="0"/>
              <a:t>Suppressed or hidden anger. Anger that comes and goes quickly. Wanting to help someone. Weeping when someone is helped. Sentimental and sensitive.</a:t>
            </a:r>
          </a:p>
          <a:p>
            <a:r>
              <a:rPr lang="en-US" dirty="0"/>
              <a:t>Contemptuous and critical. Opinionated and obstinate. Sees things as black or white. Demanding others listen to him and agree with him even when he was wrong. Forced his point. Attacking anyone who contradicts him. Sympathetic to black people and developed a hatred of white people.</a:t>
            </a:r>
          </a:p>
          <a:p>
            <a:pPr marL="0" indent="0">
              <a:buNone/>
            </a:pPr>
            <a:endParaRPr lang="en-US" dirty="0"/>
          </a:p>
        </p:txBody>
      </p:sp>
    </p:spTree>
    <p:extLst>
      <p:ext uri="{BB962C8B-B14F-4D97-AF65-F5344CB8AC3E}">
        <p14:creationId xmlns:p14="http://schemas.microsoft.com/office/powerpoint/2010/main" val="2396885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233340"/>
          </a:xfrm>
        </p:spPr>
        <p:txBody>
          <a:bodyPr>
            <a:no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527538"/>
            <a:ext cx="8595360" cy="5652599"/>
          </a:xfrm>
        </p:spPr>
        <p:txBody>
          <a:bodyPr/>
          <a:lstStyle/>
          <a:p>
            <a:pPr marL="0" indent="0">
              <a:buNone/>
            </a:pPr>
            <a:r>
              <a:rPr lang="en-US" dirty="0"/>
              <a:t>Deliberately telling beautifully fabricated lies for the fun of it.</a:t>
            </a:r>
          </a:p>
          <a:p>
            <a:pPr marL="0" indent="0">
              <a:buNone/>
            </a:pPr>
            <a:r>
              <a:rPr lang="en-US" dirty="0"/>
              <a:t>Impulsive. Won't listen to anyone, just acts impulsively. Hurried. Does everything quickly as </a:t>
            </a:r>
            <a:r>
              <a:rPr lang="en-US"/>
              <a:t>if </a:t>
            </a:r>
            <a:r>
              <a:rPr lang="en-US" smtClean="0"/>
              <a:t>he is short </a:t>
            </a:r>
            <a:r>
              <a:rPr lang="en-US" dirty="0"/>
              <a:t>of time. Loquacious. Irresponsible and rash. Courageous. Impulse to do brave things. Impulsive, animal like sexuality. Lack of self control over sexual matters, with guilt.</a:t>
            </a:r>
          </a:p>
          <a:p>
            <a:pPr marL="0" indent="0">
              <a:buNone/>
            </a:pPr>
            <a:r>
              <a:rPr lang="en-US" dirty="0"/>
              <a:t>Feel trapped, crushed or caged. Bored and indolent. Everything is monotonous. Desire for dancing and fascinated by bright clothes.</a:t>
            </a:r>
          </a:p>
          <a:p>
            <a:pPr marL="0" indent="0">
              <a:buNone/>
            </a:pPr>
            <a:r>
              <a:rPr lang="en-US" dirty="0"/>
              <a:t>Depressed. As if surrounded and overwhelmed by a black cloud. Surrounded by darkness. Could think only of death and accidents, especially of her relatives. Life is a drag not worth living. No inclination to do physical work or to go out. As if she was going into a tunnel that is getting narrower and narrower and blacker and blacker. Knows she must get out of this state but cannot fight it. Feels possessed by this overwhelming state. Nothing can be done.</a:t>
            </a:r>
          </a:p>
        </p:txBody>
      </p:sp>
    </p:spTree>
    <p:extLst>
      <p:ext uri="{BB962C8B-B14F-4D97-AF65-F5344CB8AC3E}">
        <p14:creationId xmlns:p14="http://schemas.microsoft.com/office/powerpoint/2010/main" val="3334150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מאמבה שחורה                     </a:t>
            </a:r>
            <a:endParaRPr lang="en-US" dirty="0"/>
          </a:p>
        </p:txBody>
      </p:sp>
      <p:pic>
        <p:nvPicPr>
          <p:cNvPr id="4" name="מציין מיקום תוכן 3" descr="DENDROASPIS POLYLEPIS"/>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179356" y="2313162"/>
            <a:ext cx="7652085" cy="3545306"/>
          </a:xfrm>
          <a:prstGeom prst="rect">
            <a:avLst/>
          </a:prstGeom>
          <a:noFill/>
          <a:ln>
            <a:noFill/>
          </a:ln>
        </p:spPr>
      </p:pic>
    </p:spTree>
    <p:extLst>
      <p:ext uri="{BB962C8B-B14F-4D97-AF65-F5344CB8AC3E}">
        <p14:creationId xmlns:p14="http://schemas.microsoft.com/office/powerpoint/2010/main" val="19963277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215756"/>
          </a:xfrm>
        </p:spPr>
        <p:txBody>
          <a:bodyPr>
            <a:no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685800"/>
            <a:ext cx="8595360" cy="5494337"/>
          </a:xfrm>
        </p:spPr>
        <p:txBody>
          <a:bodyPr/>
          <a:lstStyle/>
          <a:p>
            <a:pPr marL="0" indent="0">
              <a:buNone/>
            </a:pPr>
            <a:r>
              <a:rPr lang="en-US" dirty="0"/>
              <a:t>Nothing left, no desire to live. Wishes she could go to sleep and never wake up. Anxiety about the future with hopelessness. Feeling that something was going to happen. Anxiety about the health of relatives. Anxiety and sadness. Weeping. Lack of confidence, overwhelmed.</a:t>
            </a:r>
          </a:p>
          <a:p>
            <a:pPr marL="0" indent="0">
              <a:buNone/>
            </a:pPr>
            <a:r>
              <a:rPr lang="en-US" dirty="0"/>
              <a:t>Numb feeling in the brain. Absent minded, forgetful. Unable to concentrate. As if the mind was not working. Unable to comprehend what was spoken or to speak. Postponing things.</a:t>
            </a:r>
          </a:p>
          <a:p>
            <a:pPr marL="0" indent="0">
              <a:buNone/>
            </a:pPr>
            <a:r>
              <a:rPr lang="en-US" dirty="0"/>
              <a:t>Fear of heights. Deja vu.</a:t>
            </a:r>
          </a:p>
          <a:p>
            <a:pPr marL="0" indent="0">
              <a:buNone/>
            </a:pPr>
            <a:r>
              <a:rPr lang="en-US" dirty="0"/>
              <a:t>Sees snakes. Vision that he had two penises (the mamba has hemipenes, a dual set of penises).</a:t>
            </a:r>
          </a:p>
          <a:p>
            <a:pPr marL="0" indent="0">
              <a:buNone/>
            </a:pPr>
            <a:endParaRPr lang="en-US" dirty="0"/>
          </a:p>
        </p:txBody>
      </p:sp>
    </p:spTree>
    <p:extLst>
      <p:ext uri="{BB962C8B-B14F-4D97-AF65-F5344CB8AC3E}">
        <p14:creationId xmlns:p14="http://schemas.microsoft.com/office/powerpoint/2010/main" val="6563348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110248"/>
          </a:xfrm>
        </p:spPr>
        <p:txBody>
          <a:bodyPr>
            <a:no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404446"/>
            <a:ext cx="8595360" cy="5775691"/>
          </a:xfrm>
        </p:spPr>
        <p:txBody>
          <a:bodyPr>
            <a:normAutofit fontScale="92500" lnSpcReduction="20000"/>
          </a:bodyPr>
          <a:lstStyle/>
          <a:p>
            <a:pPr marL="0" marR="0">
              <a:lnSpc>
                <a:spcPct val="107000"/>
              </a:lnSpc>
              <a:spcBef>
                <a:spcPts val="0"/>
              </a:spcBef>
              <a:spcAft>
                <a:spcPts val="800"/>
              </a:spcAft>
            </a:pP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Head</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Giddiness with fear of high places. Sudden headache disappears as suddenly. Severe sharp pain, &lt; talking. Severe left sided pain from lack of sleep. Burning pain in forehead. Heaviness in right temple. Sensation as if head would burst with fever. As if there was no sensation in the head. As if head was light and rolling. Weak, numb, as if head would fall down had to support it with hand.</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Eyes</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Pain with headache. Eyes burning during fever. Photophobia. Drooping eyelids as if about to close. Figures before the eyes.</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Ears</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Nose</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Boil in left nostril. </a:t>
            </a:r>
            <a:r>
              <a:rPr lang="en-US" dirty="0" err="1">
                <a:solidFill>
                  <a:srgbClr val="000000"/>
                </a:solidFill>
                <a:latin typeface="Arial" panose="020B0604020202020204" pitchFamily="34" charset="0"/>
                <a:ea typeface="Times New Roman" panose="02020603050405020304" pitchFamily="18" charset="0"/>
                <a:cs typeface="Arial" panose="020B0604020202020204" pitchFamily="34" charset="0"/>
              </a:rPr>
              <a:t>Coryza</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 Green-yellow discharge.</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Face</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Trigeminal neuralgia. Heat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Teeth</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Sensitive to cold.</a:t>
            </a:r>
            <a:endParaRPr lang="en-US" sz="16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9352922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233340"/>
          </a:xfrm>
        </p:spPr>
        <p:txBody>
          <a:bodyPr>
            <a:no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527538"/>
            <a:ext cx="8595360" cy="5652599"/>
          </a:xfrm>
        </p:spPr>
        <p:txBody>
          <a:bodyPr/>
          <a:lstStyle/>
          <a:p>
            <a:pPr marL="0" marR="0">
              <a:lnSpc>
                <a:spcPct val="107000"/>
              </a:lnSpc>
              <a:spcBef>
                <a:spcPts val="0"/>
              </a:spcBef>
              <a:spcAft>
                <a:spcPts val="800"/>
              </a:spcAft>
            </a:pP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Mouth</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Pain in soft palate. Tongue protruding.</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Throat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Sharp pain, right side, extending to ear, &lt; swallowing, eating or drinking, &gt; blocking ear with finger.</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Appetite</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Desires very cold food even ice cream is not cold enough. Desires spicy food. Desires oranges. Desires cheese.</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Stomach</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Vomiting with high fever.</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Abdomen</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Pulsation in epigastrium. Flatulence.</a:t>
            </a:r>
            <a:endParaRPr lang="en-US" sz="16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860139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497110"/>
          </a:xfrm>
        </p:spPr>
        <p:txBody>
          <a:bodyPr>
            <a:norm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967154"/>
            <a:ext cx="8595360" cy="5212983"/>
          </a:xfrm>
        </p:spPr>
        <p:txBody>
          <a:bodyPr/>
          <a:lstStyle/>
          <a:p>
            <a:pPr marL="0" marR="0">
              <a:lnSpc>
                <a:spcPct val="107000"/>
              </a:lnSpc>
              <a:spcBef>
                <a:spcPts val="0"/>
              </a:spcBef>
              <a:spcAft>
                <a:spcPts val="800"/>
              </a:spcAft>
            </a:pP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Stool and Anus</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smtClean="0">
                <a:solidFill>
                  <a:srgbClr val="000000"/>
                </a:solidFill>
                <a:latin typeface="Arial" panose="020B0604020202020204" pitchFamily="34" charset="0"/>
                <a:ea typeface="Times New Roman" panose="02020603050405020304" pitchFamily="18" charset="0"/>
                <a:cs typeface="Arial" panose="020B0604020202020204" pitchFamily="34" charset="0"/>
              </a:rPr>
              <a:t>Diarrhea. </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Watery stools with flatulence, &lt; morning.</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Urinary Organs</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Pain in lower abdomen before urination, &gt; for urinating.</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Male Sexual Organs</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Sexual desire increased. Intense desire to masturbate.</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Female Sexual Organs</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Menses early, scanty. Intense weakness with first day of menses.</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Respiratory Organs</a:t>
            </a:r>
            <a:endParaRPr lang="en-US" sz="1600" dirty="0">
              <a:latin typeface="Calibri" panose="020F0502020204030204" pitchFamily="34" charset="0"/>
              <a:ea typeface="Calibri" panose="020F0502020204030204" pitchFamily="34" charset="0"/>
              <a:cs typeface="Arial" panose="020B0604020202020204" pitchFamily="34" charset="0"/>
            </a:endParaRPr>
          </a:p>
          <a:p>
            <a:r>
              <a:rPr lang="en-US" dirty="0">
                <a:solidFill>
                  <a:srgbClr val="000000"/>
                </a:solidFill>
                <a:latin typeface="Arial" panose="020B0604020202020204" pitchFamily="34" charset="0"/>
                <a:ea typeface="Times New Roman" panose="02020603050405020304" pitchFamily="18" charset="0"/>
              </a:rPr>
              <a:t>Hoarseness. Hacking cough at 13.00, gone by 18.00. Cough after sip of cold water</a:t>
            </a:r>
            <a:endParaRPr lang="en-US" dirty="0"/>
          </a:p>
        </p:txBody>
      </p:sp>
    </p:spTree>
    <p:extLst>
      <p:ext uri="{BB962C8B-B14F-4D97-AF65-F5344CB8AC3E}">
        <p14:creationId xmlns:p14="http://schemas.microsoft.com/office/powerpoint/2010/main" val="30945993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180587"/>
          </a:xfrm>
        </p:spPr>
        <p:txBody>
          <a:bodyPr>
            <a:no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668216"/>
            <a:ext cx="8595360" cy="5511922"/>
          </a:xfrm>
        </p:spPr>
        <p:txBody>
          <a:bodyPr/>
          <a:lstStyle/>
          <a:p>
            <a:pPr marL="0" marR="0">
              <a:lnSpc>
                <a:spcPct val="107000"/>
              </a:lnSpc>
              <a:spcBef>
                <a:spcPts val="0"/>
              </a:spcBef>
              <a:spcAft>
                <a:spcPts val="800"/>
              </a:spcAft>
            </a:pP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Chest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Dull chest pain.</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Heart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Palpitations, &lt; afternoon.</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Neck and Back</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Neck pain in morning &gt; rotating the head in a circular motion. Sharp pain in right side of neck. Stiffness, movement difficult. Pain, left side, when lying down.</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Limbs in general</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Weakness.</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Upper Limbs</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b="1" dirty="0">
                <a:solidFill>
                  <a:srgbClr val="000000"/>
                </a:solidFill>
                <a:latin typeface="Arial" panose="020B0604020202020204" pitchFamily="34" charset="0"/>
                <a:ea typeface="Times New Roman" panose="02020603050405020304" pitchFamily="18" charset="0"/>
                <a:cs typeface="Arial" panose="020B0604020202020204" pitchFamily="34" charset="0"/>
              </a:rPr>
              <a:t>Lower Limbs</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800"/>
              </a:spcAft>
            </a:pPr>
            <a:r>
              <a:rPr lang="en-US">
                <a:solidFill>
                  <a:srgbClr val="000000"/>
                </a:solidFill>
                <a:latin typeface="Arial" panose="020B0604020202020204" pitchFamily="34" charset="0"/>
                <a:ea typeface="Times New Roman" panose="02020603050405020304" pitchFamily="18" charset="0"/>
                <a:cs typeface="Arial" panose="020B0604020202020204" pitchFamily="34" charset="0"/>
              </a:rPr>
              <a:t>Pain </a:t>
            </a:r>
            <a:r>
              <a:rPr lang="en-US" smtClean="0">
                <a:solidFill>
                  <a:srgbClr val="000000"/>
                </a:solidFill>
                <a:latin typeface="Arial" panose="020B0604020202020204" pitchFamily="34" charset="0"/>
                <a:ea typeface="Times New Roman" panose="02020603050405020304" pitchFamily="18" charset="0"/>
                <a:cs typeface="Arial" panose="020B0604020202020204" pitchFamily="34" charset="0"/>
              </a:rPr>
              <a:t>in the </a:t>
            </a:r>
            <a:r>
              <a:rPr lang="en-US" dirty="0">
                <a:solidFill>
                  <a:srgbClr val="000000"/>
                </a:solidFill>
                <a:latin typeface="Arial" panose="020B0604020202020204" pitchFamily="34" charset="0"/>
                <a:ea typeface="Times New Roman" panose="02020603050405020304" pitchFamily="18" charset="0"/>
                <a:cs typeface="Arial" panose="020B0604020202020204" pitchFamily="34" charset="0"/>
              </a:rPr>
              <a:t>right toe. Trembling. Cold sweat on shins, &lt; afternoon.</a:t>
            </a:r>
            <a:endParaRPr lang="en-US" sz="1600"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155394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145417"/>
          </a:xfrm>
        </p:spPr>
        <p:txBody>
          <a:bodyPr>
            <a:no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439616"/>
            <a:ext cx="8595360" cy="5740522"/>
          </a:xfrm>
        </p:spPr>
        <p:txBody>
          <a:bodyPr/>
          <a:lstStyle/>
          <a:p>
            <a:r>
              <a:rPr lang="en-US" b="1" dirty="0"/>
              <a:t>Generalities</a:t>
            </a:r>
            <a:endParaRPr lang="en-US" dirty="0"/>
          </a:p>
          <a:p>
            <a:r>
              <a:rPr lang="en-US" dirty="0"/>
              <a:t>Neuralgic pains. Sharp </a:t>
            </a:r>
            <a:r>
              <a:rPr lang="en-US"/>
              <a:t>shooting </a:t>
            </a:r>
            <a:r>
              <a:rPr lang="en-US" smtClean="0"/>
              <a:t>pain. </a:t>
            </a:r>
            <a:r>
              <a:rPr lang="en-US" dirty="0"/>
              <a:t>Suddenness. Pains come suddenly and go suddenly. Pains move from right to left</a:t>
            </a:r>
            <a:r>
              <a:rPr lang="en-US"/>
              <a:t>. </a:t>
            </a:r>
            <a:r>
              <a:rPr lang="en-US" smtClean="0"/>
              <a:t>Deep ache in </a:t>
            </a:r>
            <a:r>
              <a:rPr lang="en-US" dirty="0"/>
              <a:t>the body. Weakness. Weakness at the same time, early afternoon, each day. Weakness on waking. Weakness during menses. Weakness, &lt; evening, &gt; sleep. As if he was going to sink into the ground due to his weakness and the weight of his body. Slides into his chair from weakness. Fatigue. Faintness with lack of strength. Increased strength and stamina, able to walk and run further without tiring. Numbness. Trembling. Awkward, dropping things. Cold sweat.</a:t>
            </a:r>
          </a:p>
          <a:p>
            <a:r>
              <a:rPr lang="en-US" b="1" dirty="0"/>
              <a:t>Sleep</a:t>
            </a:r>
            <a:endParaRPr lang="en-US" dirty="0"/>
          </a:p>
          <a:p>
            <a:r>
              <a:rPr lang="en-US" dirty="0"/>
              <a:t>Refreshed after short sleep. Restless could only sleep for two hours but woke refreshed. Sleeplessness before menses. </a:t>
            </a:r>
            <a:r>
              <a:rPr lang="en-US"/>
              <a:t>Waking </a:t>
            </a:r>
            <a:r>
              <a:rPr lang="en-US" smtClean="0"/>
              <a:t>up after </a:t>
            </a:r>
            <a:r>
              <a:rPr lang="en-US" dirty="0"/>
              <a:t>midnight. Talking and making gestures in her sleep. Sleepiness. Sleepiness with weakness.</a:t>
            </a:r>
          </a:p>
          <a:p>
            <a:endParaRPr lang="en-US" dirty="0"/>
          </a:p>
        </p:txBody>
      </p:sp>
    </p:spTree>
    <p:extLst>
      <p:ext uri="{BB962C8B-B14F-4D97-AF65-F5344CB8AC3E}">
        <p14:creationId xmlns:p14="http://schemas.microsoft.com/office/powerpoint/2010/main" val="31901923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233340"/>
          </a:xfrm>
        </p:spPr>
        <p:txBody>
          <a:bodyPr>
            <a:no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527538"/>
            <a:ext cx="8595360" cy="5652599"/>
          </a:xfrm>
        </p:spPr>
        <p:txBody>
          <a:bodyPr/>
          <a:lstStyle/>
          <a:p>
            <a:r>
              <a:rPr lang="en-US" b="1" dirty="0"/>
              <a:t>Dreams</a:t>
            </a:r>
            <a:endParaRPr lang="en-US" dirty="0"/>
          </a:p>
          <a:p>
            <a:r>
              <a:rPr lang="en-US" dirty="0"/>
              <a:t>Of being wrongly accused. Of being cheated and unfairly treated. Of seeing terrible things without being affected. A friend is murdered, I don't give a damn. Of ghosts, without fear. Of battles and fights. Of neglected children, with sympathy. Fighting with parents and family members. Selfishness. Of being pursued, attacked and tortured. Alone, unwanted and forsaken. Gender confusion, eunuchs and homosexuality. Sexual dreams, nakedness. Snakes. Disease. High places. Dancing. Movie stars. Dressing beautifully. Moving very fast.</a:t>
            </a:r>
          </a:p>
          <a:p>
            <a:r>
              <a:rPr lang="en-US" b="1" dirty="0"/>
              <a:t>Fever</a:t>
            </a:r>
            <a:endParaRPr lang="en-US" dirty="0"/>
          </a:p>
          <a:p>
            <a:r>
              <a:rPr lang="en-US" dirty="0"/>
              <a:t>Fever. Typhoid fever. Bed hot looking for cold place.</a:t>
            </a:r>
          </a:p>
          <a:p>
            <a:endParaRPr lang="en-US" dirty="0"/>
          </a:p>
        </p:txBody>
      </p:sp>
    </p:spTree>
    <p:extLst>
      <p:ext uri="{BB962C8B-B14F-4D97-AF65-F5344CB8AC3E}">
        <p14:creationId xmlns:p14="http://schemas.microsoft.com/office/powerpoint/2010/main" val="40820057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233340"/>
          </a:xfrm>
        </p:spPr>
        <p:txBody>
          <a:bodyPr>
            <a:no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527538"/>
            <a:ext cx="8595360" cy="5652599"/>
          </a:xfrm>
        </p:spPr>
        <p:txBody>
          <a:bodyPr>
            <a:normAutofit fontScale="85000" lnSpcReduction="20000"/>
          </a:bodyPr>
          <a:lstStyle/>
          <a:p>
            <a:pPr marL="0" indent="0">
              <a:buNone/>
            </a:pPr>
            <a:r>
              <a:rPr lang="en-US" dirty="0"/>
              <a:t/>
            </a:r>
            <a:br>
              <a:rPr lang="en-US" dirty="0"/>
            </a:br>
            <a:r>
              <a:rPr lang="en-US" b="1" dirty="0"/>
              <a:t>Meet the homeopathic Mamba</a:t>
            </a:r>
            <a:r>
              <a:rPr lang="en-US" dirty="0"/>
              <a:t/>
            </a:r>
            <a:br>
              <a:rPr lang="en-US" dirty="0"/>
            </a:br>
            <a:r>
              <a:rPr lang="en-US" dirty="0"/>
              <a:t/>
            </a:r>
            <a:br>
              <a:rPr lang="en-US" dirty="0"/>
            </a:br>
            <a:r>
              <a:rPr lang="en-US" b="1" dirty="0"/>
              <a:t>The Mamba feels injured and alone</a:t>
            </a:r>
            <a:r>
              <a:rPr lang="en-US" dirty="0"/>
              <a:t>, and he feels it's his duty to fight for others in the same situation.  So, the Mamba is quite sad and </a:t>
            </a:r>
            <a:r>
              <a:rPr lang="en-US" dirty="0" smtClean="0"/>
              <a:t>sentimental </a:t>
            </a:r>
            <a:r>
              <a:rPr lang="en-US" dirty="0"/>
              <a:t>and because of this he will extend his sympathy - but he can also become censorious, dictatorial and cruel.</a:t>
            </a:r>
            <a:br>
              <a:rPr lang="en-US" dirty="0"/>
            </a:br>
            <a:r>
              <a:rPr lang="en-US" dirty="0"/>
              <a:t/>
            </a:r>
            <a:br>
              <a:rPr lang="en-US" dirty="0"/>
            </a:br>
            <a:r>
              <a:rPr lang="en-US" b="1" dirty="0"/>
              <a:t>They are quarrelsome by nature and this is what you get if you argue with this guy </a:t>
            </a:r>
            <a:r>
              <a:rPr lang="en-US" b="1" dirty="0" smtClean="0"/>
              <a:t>...</a:t>
            </a:r>
            <a:endParaRPr lang="he-IL" b="1" dirty="0" smtClean="0"/>
          </a:p>
          <a:p>
            <a:pPr marL="0" indent="0">
              <a:buNone/>
            </a:pPr>
            <a:endParaRPr lang="en-US" dirty="0"/>
          </a:p>
          <a:p>
            <a:pPr lvl="0"/>
            <a:r>
              <a:rPr lang="en-US" dirty="0"/>
              <a:t> Malicious. Anger: Sudden and violent - from contradiction.</a:t>
            </a:r>
          </a:p>
          <a:p>
            <a:pPr lvl="0"/>
            <a:r>
              <a:rPr lang="en-US" dirty="0"/>
              <a:t> Unfeeling. Kill; desire to - contradicts her; the person that</a:t>
            </a:r>
          </a:p>
          <a:p>
            <a:pPr lvl="0"/>
            <a:r>
              <a:rPr lang="en-US" dirty="0"/>
              <a:t> </a:t>
            </a:r>
            <a:r>
              <a:rPr lang="en-US" dirty="0" smtClean="0"/>
              <a:t>Loquacity </a:t>
            </a:r>
            <a:r>
              <a:rPr lang="en-US" dirty="0"/>
              <a:t>- Cursing. Answering hastily,  violently and deceitfully. </a:t>
            </a:r>
          </a:p>
          <a:p>
            <a:pPr lvl="0"/>
            <a:r>
              <a:rPr lang="en-US" dirty="0"/>
              <a:t> Liar. Always avoiding any blame.</a:t>
            </a:r>
          </a:p>
          <a:p>
            <a:r>
              <a:rPr lang="en-US" b="1" dirty="0"/>
              <a:t>It is a quite a sexual remedy.</a:t>
            </a:r>
            <a:r>
              <a:rPr lang="en-US" dirty="0"/>
              <a:t> In the sphere of dreams we find a strange and violent sexuality which is mixed with torture and rape. They also dream of danger, dangerous animals and of defending their family.</a:t>
            </a:r>
            <a:br>
              <a:rPr lang="en-US" dirty="0"/>
            </a:br>
            <a:r>
              <a:rPr lang="en-US" dirty="0"/>
              <a:t/>
            </a:r>
            <a:br>
              <a:rPr lang="en-US" dirty="0"/>
            </a:br>
            <a:endParaRPr lang="en-US" dirty="0"/>
          </a:p>
        </p:txBody>
      </p:sp>
    </p:spTree>
    <p:extLst>
      <p:ext uri="{BB962C8B-B14F-4D97-AF65-F5344CB8AC3E}">
        <p14:creationId xmlns:p14="http://schemas.microsoft.com/office/powerpoint/2010/main" val="36833947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268510"/>
          </a:xfrm>
        </p:spPr>
        <p:txBody>
          <a:bodyPr>
            <a:no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720970"/>
            <a:ext cx="8595360" cy="5459168"/>
          </a:xfrm>
        </p:spPr>
        <p:txBody>
          <a:bodyPr/>
          <a:lstStyle/>
          <a:p>
            <a:r>
              <a:rPr lang="en-US" dirty="0">
                <a:latin typeface="Gisha" panose="020B0502040204020203" pitchFamily="34" charset="-79"/>
                <a:cs typeface="Gisha" panose="020B0502040204020203" pitchFamily="34" charset="-79"/>
              </a:rPr>
              <a:t/>
            </a:r>
            <a:br>
              <a:rPr lang="en-US" dirty="0">
                <a:latin typeface="Gisha" panose="020B0502040204020203" pitchFamily="34" charset="-79"/>
                <a:cs typeface="Gisha" panose="020B0502040204020203" pitchFamily="34" charset="-79"/>
              </a:rPr>
            </a:br>
            <a:r>
              <a:rPr lang="en-US" dirty="0">
                <a:latin typeface="Gisha" panose="020B0502040204020203" pitchFamily="34" charset="-79"/>
                <a:cs typeface="Gisha" panose="020B0502040204020203" pitchFamily="34" charset="-79"/>
              </a:rPr>
              <a:t>How many remedies dreams of a monk with an erection?  </a:t>
            </a:r>
            <a:r>
              <a:rPr lang="en-US" dirty="0" smtClean="0">
                <a:latin typeface="Gisha" panose="020B0502040204020203" pitchFamily="34" charset="-79"/>
                <a:cs typeface="Gisha" panose="020B0502040204020203" pitchFamily="34" charset="-79"/>
              </a:rPr>
              <a:t>Dendroaspis </a:t>
            </a:r>
            <a:r>
              <a:rPr lang="en-US" dirty="0">
                <a:latin typeface="Gisha" panose="020B0502040204020203" pitchFamily="34" charset="-79"/>
                <a:cs typeface="Gisha" panose="020B0502040204020203" pitchFamily="34" charset="-79"/>
              </a:rPr>
              <a:t>does. It's the </a:t>
            </a:r>
            <a:r>
              <a:rPr lang="en-US" dirty="0" smtClean="0">
                <a:latin typeface="Gisha" panose="020B0502040204020203" pitchFamily="34" charset="-79"/>
                <a:cs typeface="Gisha" panose="020B0502040204020203" pitchFamily="34" charset="-79"/>
              </a:rPr>
              <a:t>perceived </a:t>
            </a:r>
            <a:r>
              <a:rPr lang="en-US" dirty="0">
                <a:latin typeface="Gisha" panose="020B0502040204020203" pitchFamily="34" charset="-79"/>
                <a:cs typeface="Gisha" panose="020B0502040204020203" pitchFamily="34" charset="-79"/>
              </a:rPr>
              <a:t>hypocracy that they can't abide.  Everyone's a liar to Dendroaspis ... even you!</a:t>
            </a:r>
            <a:br>
              <a:rPr lang="en-US" dirty="0">
                <a:latin typeface="Gisha" panose="020B0502040204020203" pitchFamily="34" charset="-79"/>
                <a:cs typeface="Gisha" panose="020B0502040204020203" pitchFamily="34" charset="-79"/>
              </a:rPr>
            </a:br>
            <a:r>
              <a:rPr lang="en-US" dirty="0">
                <a:latin typeface="Gisha" panose="020B0502040204020203" pitchFamily="34" charset="-79"/>
                <a:cs typeface="Gisha" panose="020B0502040204020203" pitchFamily="34" charset="-79"/>
              </a:rPr>
              <a:t/>
            </a:r>
            <a:br>
              <a:rPr lang="en-US" dirty="0">
                <a:latin typeface="Gisha" panose="020B0502040204020203" pitchFamily="34" charset="-79"/>
                <a:cs typeface="Gisha" panose="020B0502040204020203" pitchFamily="34" charset="-79"/>
              </a:rPr>
            </a:br>
            <a:r>
              <a:rPr lang="en-US" dirty="0">
                <a:latin typeface="Gisha" panose="020B0502040204020203" pitchFamily="34" charset="-79"/>
                <a:cs typeface="Gisha" panose="020B0502040204020203" pitchFamily="34" charset="-79"/>
              </a:rPr>
              <a:t>It's no use protesting, you'll just make it so much worse for yourself.</a:t>
            </a:r>
            <a:br>
              <a:rPr lang="en-US" dirty="0">
                <a:latin typeface="Gisha" panose="020B0502040204020203" pitchFamily="34" charset="-79"/>
                <a:cs typeface="Gisha" panose="020B0502040204020203" pitchFamily="34" charset="-79"/>
              </a:rPr>
            </a:br>
            <a:r>
              <a:rPr lang="en-US" dirty="0">
                <a:latin typeface="Gisha" panose="020B0502040204020203" pitchFamily="34" charset="-79"/>
                <a:cs typeface="Gisha" panose="020B0502040204020203" pitchFamily="34" charset="-79"/>
              </a:rPr>
              <a:t/>
            </a:r>
            <a:br>
              <a:rPr lang="en-US" dirty="0">
                <a:latin typeface="Gisha" panose="020B0502040204020203" pitchFamily="34" charset="-79"/>
                <a:cs typeface="Gisha" panose="020B0502040204020203" pitchFamily="34" charset="-79"/>
              </a:rPr>
            </a:br>
            <a:r>
              <a:rPr lang="en-US" dirty="0">
                <a:latin typeface="Gisha" panose="020B0502040204020203" pitchFamily="34" charset="-79"/>
                <a:cs typeface="Gisha" panose="020B0502040204020203" pitchFamily="34" charset="-79"/>
              </a:rPr>
              <a:t>Run for it ...</a:t>
            </a:r>
            <a:br>
              <a:rPr lang="en-US" dirty="0">
                <a:latin typeface="Gisha" panose="020B0502040204020203" pitchFamily="34" charset="-79"/>
                <a:cs typeface="Gisha" panose="020B0502040204020203" pitchFamily="34" charset="-79"/>
              </a:rPr>
            </a:br>
            <a:r>
              <a:rPr lang="en-US" dirty="0">
                <a:latin typeface="Gisha" panose="020B0502040204020203" pitchFamily="34" charset="-79"/>
                <a:cs typeface="Gisha" panose="020B0502040204020203" pitchFamily="34" charset="-79"/>
              </a:rPr>
              <a:t/>
            </a:r>
            <a:br>
              <a:rPr lang="en-US" dirty="0">
                <a:latin typeface="Gisha" panose="020B0502040204020203" pitchFamily="34" charset="-79"/>
                <a:cs typeface="Gisha" panose="020B0502040204020203" pitchFamily="34" charset="-79"/>
              </a:rPr>
            </a:br>
            <a:r>
              <a:rPr lang="en-US" b="1" dirty="0">
                <a:latin typeface="Gisha" panose="020B0502040204020203" pitchFamily="34" charset="-79"/>
                <a:cs typeface="Gisha" panose="020B0502040204020203" pitchFamily="34" charset="-79"/>
              </a:rPr>
              <a:t>Dendroaspis Physicals  (Arterial </a:t>
            </a:r>
            <a:r>
              <a:rPr lang="en-US" b="1" dirty="0" smtClean="0">
                <a:latin typeface="Gisha" panose="020B0502040204020203" pitchFamily="34" charset="-79"/>
                <a:cs typeface="Gisha" panose="020B0502040204020203" pitchFamily="34" charset="-79"/>
              </a:rPr>
              <a:t>Congestion)</a:t>
            </a:r>
            <a:r>
              <a:rPr lang="en-US" dirty="0">
                <a:latin typeface="Gisha" panose="020B0502040204020203" pitchFamily="34" charset="-79"/>
                <a:cs typeface="Gisha" panose="020B0502040204020203" pitchFamily="34" charset="-79"/>
              </a:rPr>
              <a:t/>
            </a:r>
            <a:br>
              <a:rPr lang="en-US" dirty="0">
                <a:latin typeface="Gisha" panose="020B0502040204020203" pitchFamily="34" charset="-79"/>
                <a:cs typeface="Gisha" panose="020B0502040204020203" pitchFamily="34" charset="-79"/>
              </a:rPr>
            </a:br>
            <a:r>
              <a:rPr lang="en-US" b="1" dirty="0">
                <a:latin typeface="Gisha" panose="020B0502040204020203" pitchFamily="34" charset="-79"/>
                <a:cs typeface="Gisha" panose="020B0502040204020203" pitchFamily="34" charset="-79"/>
              </a:rPr>
              <a:t>- </a:t>
            </a:r>
            <a:r>
              <a:rPr lang="en-US" dirty="0">
                <a:latin typeface="Gisha" panose="020B0502040204020203" pitchFamily="34" charset="-79"/>
                <a:cs typeface="Gisha" panose="020B0502040204020203" pitchFamily="34" charset="-79"/>
              </a:rPr>
              <a:t>Head pain - Temples - right.</a:t>
            </a:r>
            <a:br>
              <a:rPr lang="en-US" dirty="0">
                <a:latin typeface="Gisha" panose="020B0502040204020203" pitchFamily="34" charset="-79"/>
                <a:cs typeface="Gisha" panose="020B0502040204020203" pitchFamily="34" charset="-79"/>
              </a:rPr>
            </a:br>
            <a:r>
              <a:rPr lang="en-US" b="1" dirty="0">
                <a:latin typeface="Gisha" panose="020B0502040204020203" pitchFamily="34" charset="-79"/>
                <a:cs typeface="Gisha" panose="020B0502040204020203" pitchFamily="34" charset="-79"/>
              </a:rPr>
              <a:t>- </a:t>
            </a:r>
            <a:r>
              <a:rPr lang="en-US" dirty="0">
                <a:latin typeface="Gisha" panose="020B0502040204020203" pitchFamily="34" charset="-79"/>
                <a:cs typeface="Gisha" panose="020B0502040204020203" pitchFamily="34" charset="-79"/>
              </a:rPr>
              <a:t>Head pain - burning - forehead.</a:t>
            </a:r>
            <a:br>
              <a:rPr lang="en-US" dirty="0">
                <a:latin typeface="Gisha" panose="020B0502040204020203" pitchFamily="34" charset="-79"/>
                <a:cs typeface="Gisha" panose="020B0502040204020203" pitchFamily="34" charset="-79"/>
              </a:rPr>
            </a:br>
            <a:r>
              <a:rPr lang="en-US" dirty="0">
                <a:latin typeface="Gisha" panose="020B0502040204020203" pitchFamily="34" charset="-79"/>
                <a:cs typeface="Gisha" panose="020B0502040204020203" pitchFamily="34" charset="-79"/>
              </a:rPr>
              <a:t>- Head pain - sharp.</a:t>
            </a:r>
            <a:br>
              <a:rPr lang="en-US" dirty="0">
                <a:latin typeface="Gisha" panose="020B0502040204020203" pitchFamily="34" charset="-79"/>
                <a:cs typeface="Gisha" panose="020B0502040204020203" pitchFamily="34" charset="-79"/>
              </a:rPr>
            </a:br>
            <a:r>
              <a:rPr lang="en-US" dirty="0">
                <a:latin typeface="Gisha" panose="020B0502040204020203" pitchFamily="34" charset="-79"/>
                <a:cs typeface="Gisha" panose="020B0502040204020203" pitchFamily="34" charset="-79"/>
              </a:rPr>
              <a:t>- Generals - pain: sudden, shooting or neuralgic.</a:t>
            </a:r>
          </a:p>
        </p:txBody>
      </p:sp>
    </p:spTree>
    <p:extLst>
      <p:ext uri="{BB962C8B-B14F-4D97-AF65-F5344CB8AC3E}">
        <p14:creationId xmlns:p14="http://schemas.microsoft.com/office/powerpoint/2010/main" val="29548600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286094"/>
          </a:xfrm>
        </p:spPr>
        <p:txBody>
          <a:bodyPr>
            <a:no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720970"/>
            <a:ext cx="8595360" cy="5459168"/>
          </a:xfrm>
        </p:spPr>
        <p:txBody>
          <a:bodyPr>
            <a:normAutofit fontScale="85000" lnSpcReduction="10000"/>
          </a:bodyPr>
          <a:lstStyle/>
          <a:p>
            <a:pPr fontAlgn="t"/>
            <a:r>
              <a:rPr lang="en-US" b="1" u="sng" dirty="0"/>
              <a:t>Other themes of snake</a:t>
            </a:r>
            <a:endParaRPr lang="en-US" dirty="0"/>
          </a:p>
          <a:p>
            <a:pPr fontAlgn="t"/>
            <a:r>
              <a:rPr lang="en-US" dirty="0"/>
              <a:t>Like the animal remedies, it has themes of attempting to get attention through music, dance, sex, good clothes &amp; money. The </a:t>
            </a:r>
            <a:r>
              <a:rPr lang="en-US"/>
              <a:t>other </a:t>
            </a:r>
            <a:r>
              <a:rPr lang="en-US" smtClean="0"/>
              <a:t>themes are </a:t>
            </a:r>
            <a:r>
              <a:rPr lang="en-US" dirty="0"/>
              <a:t>: </a:t>
            </a:r>
            <a:br>
              <a:rPr lang="en-US" dirty="0"/>
            </a:br>
            <a:r>
              <a:rPr lang="en-US" dirty="0"/>
              <a:t>Abusive, Cursing , Alcohol / Smoking, Fear or </a:t>
            </a:r>
            <a:r>
              <a:rPr lang="en-US" dirty="0" err="1"/>
              <a:t>hx</a:t>
            </a:r>
            <a:r>
              <a:rPr lang="en-US" dirty="0"/>
              <a:t> Sexual Abuse, Aversion &amp; Fear of Cats, Dependence &amp; Independence, Strong &amp; Weak, Fear Ghosts</a:t>
            </a:r>
            <a:br>
              <a:rPr lang="en-US" dirty="0"/>
            </a:br>
            <a:r>
              <a:rPr lang="en-US" dirty="0"/>
              <a:t>When situation of provocation is </a:t>
            </a:r>
            <a:r>
              <a:rPr lang="en-US"/>
              <a:t>too </a:t>
            </a:r>
            <a:r>
              <a:rPr lang="en-US" smtClean="0"/>
              <a:t>much, </a:t>
            </a:r>
            <a:r>
              <a:rPr lang="en-US" dirty="0"/>
              <a:t>they often express it as Insanity / Madness</a:t>
            </a:r>
          </a:p>
          <a:p>
            <a:pPr fontAlgn="t"/>
            <a:r>
              <a:rPr lang="en-US" dirty="0"/>
              <a:t> </a:t>
            </a:r>
          </a:p>
          <a:p>
            <a:pPr fontAlgn="t"/>
            <a:r>
              <a:rPr lang="en-US" b="1" u="sng" dirty="0"/>
              <a:t>Common themes of snake</a:t>
            </a:r>
            <a:endParaRPr lang="en-US" dirty="0"/>
          </a:p>
          <a:p>
            <a:pPr fontAlgn="t"/>
            <a:r>
              <a:rPr lang="en-US" dirty="0"/>
              <a:t>Jealousy, Pursued feeling, chased, Persecuted/suspicious, Beaten, injured</a:t>
            </a:r>
            <a:br>
              <a:rPr lang="en-US" dirty="0"/>
            </a:br>
            <a:r>
              <a:rPr lang="en-US" dirty="0"/>
              <a:t>Wronged/deceit/betrayed, Constriction, Choke, Speech, Tongue, Poisoned, Amorous, desire attention, Attractiveness</a:t>
            </a:r>
            <a:br>
              <a:rPr lang="en-US" dirty="0"/>
            </a:br>
            <a:r>
              <a:rPr lang="en-US" dirty="0"/>
              <a:t>Animals, Loquacious, taciturn, Aggression or rage, Clairvoyance, knowledge. Horror, death. Suddenness, Anxiety (chest/HT)</a:t>
            </a:r>
            <a:br>
              <a:rPr lang="en-US" dirty="0"/>
            </a:br>
            <a:r>
              <a:rPr lang="en-US" dirty="0"/>
              <a:t>Frightful dreams of, Duality/Split/ 2 wills</a:t>
            </a:r>
            <a:br>
              <a:rPr lang="en-US" dirty="0"/>
            </a:br>
            <a:r>
              <a:rPr lang="en-US" dirty="0"/>
              <a:t>Animals, death, Fear of being alone</a:t>
            </a:r>
            <a:br>
              <a:rPr lang="en-US" dirty="0"/>
            </a:br>
            <a:r>
              <a:rPr lang="en-US" dirty="0"/>
              <a:t>Loquacity, Restlessness, Sadness, despair, forsaken, Ailments from anticipation, Malice, Venom, One sided, Seduction/sexuality.</a:t>
            </a:r>
          </a:p>
          <a:p>
            <a:pPr fontAlgn="t"/>
            <a:r>
              <a:rPr lang="en-US" dirty="0"/>
              <a:t> </a:t>
            </a:r>
          </a:p>
          <a:p>
            <a:endParaRPr lang="en-US" dirty="0"/>
          </a:p>
        </p:txBody>
      </p:sp>
    </p:spTree>
    <p:extLst>
      <p:ext uri="{BB962C8B-B14F-4D97-AF65-F5344CB8AC3E}">
        <p14:creationId xmlns:p14="http://schemas.microsoft.com/office/powerpoint/2010/main" val="1271632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מאמבה השחורה                </a:t>
            </a:r>
            <a:endParaRPr lang="en-US" dirty="0"/>
          </a:p>
        </p:txBody>
      </p:sp>
      <p:sp>
        <p:nvSpPr>
          <p:cNvPr id="3" name="מציין מיקום תוכן 2"/>
          <p:cNvSpPr>
            <a:spLocks noGrp="1"/>
          </p:cNvSpPr>
          <p:nvPr>
            <p:ph idx="1"/>
          </p:nvPr>
        </p:nvSpPr>
        <p:spPr/>
        <p:txBody>
          <a:bodyPr/>
          <a:lstStyle/>
          <a:p>
            <a:pPr algn="r" rtl="1"/>
            <a:r>
              <a:rPr lang="he-IL" dirty="0"/>
              <a:t/>
            </a:r>
            <a:br>
              <a:rPr lang="he-IL" dirty="0"/>
            </a:br>
            <a:r>
              <a:rPr lang="he-IL" dirty="0" smtClean="0"/>
              <a:t>צבע שחור זה </a:t>
            </a:r>
            <a:r>
              <a:rPr lang="he-IL" dirty="0"/>
              <a:t>הצבע של כוח או צבע, אשר </a:t>
            </a:r>
            <a:r>
              <a:rPr lang="he-IL" dirty="0" smtClean="0"/>
              <a:t>חושש</a:t>
            </a:r>
            <a:r>
              <a:rPr lang="he-IL" dirty="0"/>
              <a:t>. בהתאם לחינוך הדתי והרוחני שלהם, הצבע השחור יכול להיות בעל משמעות שלילית או חיובית</a:t>
            </a:r>
            <a:r>
              <a:rPr lang="he-IL" dirty="0" smtClean="0"/>
              <a:t>.</a:t>
            </a:r>
          </a:p>
          <a:p>
            <a:pPr algn="r" rtl="1"/>
            <a:r>
              <a:rPr lang="he-IL" dirty="0"/>
              <a:t/>
            </a:r>
            <a:br>
              <a:rPr lang="he-IL" dirty="0"/>
            </a:br>
            <a:r>
              <a:rPr lang="he-IL" dirty="0"/>
              <a:t>כל מין יכול לפחד מנחשים מסיבות שונות. מבחינה פסיכולוגית, </a:t>
            </a:r>
            <a:r>
              <a:rPr lang="he-IL" dirty="0" smtClean="0"/>
              <a:t>גבר </a:t>
            </a:r>
            <a:r>
              <a:rPr lang="he-IL" dirty="0"/>
              <a:t>חושש </a:t>
            </a:r>
            <a:r>
              <a:rPr lang="he-IL" dirty="0" smtClean="0"/>
              <a:t>מהאיחוד </a:t>
            </a:r>
            <a:r>
              <a:rPr lang="he-IL" dirty="0"/>
              <a:t>עם העיקרון הנשי שלו. נשים חוששות ליפול לתוך הכוח הטהור של הנשים, כי זה כבר לא משחק את </a:t>
            </a:r>
            <a:r>
              <a:rPr lang="he-IL" dirty="0" smtClean="0"/>
              <a:t>התפקיד המרגיע </a:t>
            </a:r>
            <a:r>
              <a:rPr lang="he-IL" dirty="0"/>
              <a:t>של </a:t>
            </a:r>
            <a:r>
              <a:rPr lang="he-IL" dirty="0" smtClean="0"/>
              <a:t>האזרח מהדרגה השנייה </a:t>
            </a:r>
            <a:r>
              <a:rPr lang="he-IL" dirty="0"/>
              <a:t>בעולם הפטריארכלי. הנחש לוחץ על הכפתורים העמוקים ביותר, סאבלימינל</a:t>
            </a:r>
            <a:r>
              <a:rPr lang="he-IL" dirty="0" smtClean="0"/>
              <a:t>.</a:t>
            </a:r>
          </a:p>
          <a:p>
            <a:pPr algn="r" rtl="1"/>
            <a:r>
              <a:rPr lang="he-IL" dirty="0"/>
              <a:t> למעשה, הנחש אפור. </a:t>
            </a:r>
            <a:r>
              <a:rPr lang="he-IL" dirty="0" smtClean="0"/>
              <a:t>צבע שחור </a:t>
            </a:r>
            <a:r>
              <a:rPr lang="he-IL" dirty="0"/>
              <a:t>הוא </a:t>
            </a:r>
            <a:r>
              <a:rPr lang="he-IL" dirty="0" smtClean="0"/>
              <a:t>נקבי, </a:t>
            </a:r>
            <a:r>
              <a:rPr lang="he-IL" dirty="0"/>
              <a:t>לבן הוא </a:t>
            </a:r>
            <a:r>
              <a:rPr lang="he-IL" dirty="0" smtClean="0"/>
              <a:t>זכרי. </a:t>
            </a:r>
            <a:r>
              <a:rPr lang="he-IL" dirty="0"/>
              <a:t>מערבבים שחור עם לבן, </a:t>
            </a:r>
            <a:r>
              <a:rPr lang="he-IL" dirty="0" smtClean="0"/>
              <a:t>ומקבלים </a:t>
            </a:r>
            <a:r>
              <a:rPr lang="he-IL" dirty="0"/>
              <a:t>אפור, המהווה את תמצית האיזון </a:t>
            </a:r>
            <a:r>
              <a:rPr lang="he-IL" dirty="0" smtClean="0"/>
              <a:t>או </a:t>
            </a:r>
            <a:r>
              <a:rPr lang="he-IL" dirty="0"/>
              <a:t>קיום בהרמוניה. עם זאת, רוב האנשים אינם נמצאים </a:t>
            </a:r>
            <a:r>
              <a:rPr lang="he-IL" dirty="0" smtClean="0"/>
              <a:t>באיזון, </a:t>
            </a:r>
            <a:r>
              <a:rPr lang="he-IL" dirty="0"/>
              <a:t>ויש להם יותר מדי אנרגיה שחורה / </a:t>
            </a:r>
            <a:r>
              <a:rPr lang="he-IL" dirty="0" smtClean="0"/>
              <a:t>נקבית, </a:t>
            </a:r>
            <a:r>
              <a:rPr lang="he-IL" dirty="0"/>
              <a:t>או אנרגיה לבנה / </a:t>
            </a:r>
            <a:r>
              <a:rPr lang="he-IL" dirty="0" smtClean="0"/>
              <a:t>זכרית.</a:t>
            </a:r>
            <a:endParaRPr lang="en-US" dirty="0"/>
          </a:p>
        </p:txBody>
      </p:sp>
    </p:spTree>
    <p:extLst>
      <p:ext uri="{BB962C8B-B14F-4D97-AF65-F5344CB8AC3E}">
        <p14:creationId xmlns:p14="http://schemas.microsoft.com/office/powerpoint/2010/main" val="34916341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163002"/>
          </a:xfrm>
        </p:spPr>
        <p:txBody>
          <a:bodyPr>
            <a:no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457200"/>
            <a:ext cx="8595360" cy="5722937"/>
          </a:xfrm>
        </p:spPr>
        <p:txBody>
          <a:bodyPr/>
          <a:lstStyle/>
          <a:p>
            <a:pPr fontAlgn="t"/>
            <a:r>
              <a:rPr lang="en-US" b="1" u="sng" dirty="0"/>
              <a:t>General animal themes</a:t>
            </a:r>
            <a:endParaRPr lang="en-US" dirty="0"/>
          </a:p>
          <a:p>
            <a:pPr fontAlgn="t"/>
            <a:r>
              <a:rPr lang="en-US" dirty="0"/>
              <a:t>SURVIVAL - *CONFLICT FROM SPLIT WITHIN SELF (Human vs Animal side)</a:t>
            </a:r>
            <a:br>
              <a:rPr lang="en-US" dirty="0"/>
            </a:br>
            <a:r>
              <a:rPr lang="en-US" dirty="0"/>
              <a:t>COMPETITION - JEALOUSY - VICTIM/AGGRESSOR, - SEX/REPRODUCTION - ATTRACT ATTENTION – HIERARCHY</a:t>
            </a:r>
          </a:p>
          <a:p>
            <a:pPr fontAlgn="t"/>
            <a:r>
              <a:rPr lang="en-US" dirty="0"/>
              <a:t> </a:t>
            </a:r>
          </a:p>
          <a:p>
            <a:pPr fontAlgn="t"/>
            <a:r>
              <a:rPr lang="en-US" b="1" dirty="0"/>
              <a:t>Human side of animals</a:t>
            </a:r>
            <a:endParaRPr lang="en-US" dirty="0"/>
          </a:p>
          <a:p>
            <a:pPr fontAlgn="t"/>
            <a:r>
              <a:rPr lang="en-US" dirty="0"/>
              <a:t>Contempt for the animal within. Affected by disappointments in love; Disappointments in performance; Sensitive to being looked down upon; Sensitive to being attacked.</a:t>
            </a:r>
          </a:p>
          <a:p>
            <a:endParaRPr lang="en-US" dirty="0"/>
          </a:p>
        </p:txBody>
      </p:sp>
    </p:spTree>
    <p:extLst>
      <p:ext uri="{BB962C8B-B14F-4D97-AF65-F5344CB8AC3E}">
        <p14:creationId xmlns:p14="http://schemas.microsoft.com/office/powerpoint/2010/main" val="3071975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145417"/>
          </a:xfrm>
        </p:spPr>
        <p:txBody>
          <a:bodyPr>
            <a:no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439616"/>
            <a:ext cx="8595360" cy="5740522"/>
          </a:xfrm>
        </p:spPr>
        <p:txBody>
          <a:bodyPr>
            <a:normAutofit fontScale="92500" lnSpcReduction="20000"/>
          </a:bodyPr>
          <a:lstStyle/>
          <a:p>
            <a:pPr fontAlgn="t"/>
            <a:r>
              <a:rPr lang="en-US" b="1" u="sng" dirty="0"/>
              <a:t>Dendroaspis polylepis</a:t>
            </a:r>
            <a:endParaRPr lang="en-US" dirty="0"/>
          </a:p>
          <a:p>
            <a:pPr fontAlgn="t"/>
            <a:r>
              <a:rPr lang="en-US" dirty="0"/>
              <a:t>Most dangerous snake! Can 'run' very fast</a:t>
            </a:r>
            <a:br>
              <a:rPr lang="en-US" dirty="0"/>
            </a:br>
            <a:r>
              <a:rPr lang="en-US" dirty="0"/>
              <a:t>Can lift their body up and jump from tree to tree. Themes: SPEED, STRIKING, VIOLENCE, THE HERO, FIGHT</a:t>
            </a:r>
          </a:p>
          <a:p>
            <a:pPr fontAlgn="t"/>
            <a:r>
              <a:rPr lang="en-US" b="1" dirty="0"/>
              <a:t>Dendro case example</a:t>
            </a:r>
            <a:endParaRPr lang="en-US" dirty="0"/>
          </a:p>
          <a:p>
            <a:pPr fontAlgn="t"/>
            <a:r>
              <a:rPr lang="en-US" dirty="0"/>
              <a:t>A young woman consulted with me about her trouble with asthma. It seems that the asthmatic attacks would come suddenly especially when she was fighting with her girlfriend with whom she has a lesbian relationship. "I feel all alone and that I am being attacked and I must fight back . I get so enraged that I fear that I could seriously hurt her. I am much stronger than her". "When I become so enraged my throat seems to close and suddenly I can't breath"</a:t>
            </a:r>
          </a:p>
          <a:p>
            <a:pPr fontAlgn="t"/>
            <a:r>
              <a:rPr lang="en-US" dirty="0"/>
              <a:t> </a:t>
            </a:r>
          </a:p>
          <a:p>
            <a:pPr fontAlgn="t"/>
            <a:r>
              <a:rPr lang="en-US" b="1" dirty="0"/>
              <a:t>Dendro themes</a:t>
            </a:r>
            <a:endParaRPr lang="en-US" dirty="0"/>
          </a:p>
          <a:p>
            <a:pPr fontAlgn="t"/>
            <a:r>
              <a:rPr lang="en-US" dirty="0"/>
              <a:t>She has a recurring dream of being pursued and fears that her attackers will kill her</a:t>
            </a:r>
            <a:br>
              <a:rPr lang="en-US" dirty="0"/>
            </a:br>
            <a:r>
              <a:rPr lang="en-US" dirty="0"/>
              <a:t>She is particularly found of curries, the hotter the better</a:t>
            </a:r>
            <a:br>
              <a:rPr lang="en-US" dirty="0"/>
            </a:br>
            <a:r>
              <a:rPr lang="en-US" dirty="0"/>
              <a:t>Observation: She is constantly liking her lips and while she is thinking her tongue is in constant </a:t>
            </a:r>
            <a:r>
              <a:rPr lang="en-US" dirty="0" smtClean="0"/>
              <a:t>motion</a:t>
            </a:r>
            <a:endParaRPr lang="he-IL" dirty="0" smtClean="0"/>
          </a:p>
          <a:p>
            <a:endParaRPr lang="en-US" dirty="0"/>
          </a:p>
        </p:txBody>
      </p:sp>
    </p:spTree>
    <p:extLst>
      <p:ext uri="{BB962C8B-B14F-4D97-AF65-F5344CB8AC3E}">
        <p14:creationId xmlns:p14="http://schemas.microsoft.com/office/powerpoint/2010/main" val="38226318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250925"/>
          </a:xfrm>
        </p:spPr>
        <p:txBody>
          <a:bodyPr>
            <a:no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685800"/>
            <a:ext cx="8595360" cy="5494337"/>
          </a:xfrm>
        </p:spPr>
        <p:txBody>
          <a:bodyPr/>
          <a:lstStyle/>
          <a:p>
            <a:pPr algn="r" rtl="1"/>
            <a:endParaRPr lang="he-IL" dirty="0" smtClean="0"/>
          </a:p>
          <a:p>
            <a:pPr marL="0" indent="0" algn="r" rtl="1">
              <a:buNone/>
            </a:pPr>
            <a:r>
              <a:rPr lang="he-IL" dirty="0" smtClean="0"/>
              <a:t>הנושא המרכזי ברמדי הוא:</a:t>
            </a:r>
          </a:p>
          <a:p>
            <a:pPr algn="r" rtl="1"/>
            <a:r>
              <a:rPr lang="he-IL" dirty="0" smtClean="0"/>
              <a:t>חייב לתקוף ולהתבודד כדי לא להיות מותקף. </a:t>
            </a:r>
          </a:p>
          <a:p>
            <a:pPr algn="r" rtl="1"/>
            <a:r>
              <a:rPr lang="he-IL" dirty="0" smtClean="0"/>
              <a:t>חייב להחליף את העור הישן והיבש לחדש וגמיש כדי לזרום ולנועה.</a:t>
            </a:r>
          </a:p>
          <a:p>
            <a:pPr algn="r" rtl="1"/>
            <a:r>
              <a:rPr lang="he-IL" dirty="0" smtClean="0"/>
              <a:t>תקוע בעבר, בדיכאון, בכאב, לא יכול להשתחרר ממצב של  "הכל בשחור"</a:t>
            </a:r>
          </a:p>
          <a:p>
            <a:pPr algn="r" rtl="1"/>
            <a:endParaRPr lang="he-IL" smtClean="0"/>
          </a:p>
          <a:p>
            <a:pPr algn="r" rtl="1"/>
            <a:endParaRPr lang="he-IL"/>
          </a:p>
          <a:p>
            <a:pPr algn="r" rtl="1"/>
            <a:endParaRPr lang="he-IL" smtClean="0"/>
          </a:p>
          <a:p>
            <a:pPr algn="r" rtl="1"/>
            <a:endParaRPr lang="he-IL" dirty="0"/>
          </a:p>
          <a:p>
            <a:pPr algn="r" rtl="1"/>
            <a:endParaRPr lang="he-IL" dirty="0" smtClean="0"/>
          </a:p>
          <a:p>
            <a:pPr algn="r" rtl="1"/>
            <a:endParaRPr lang="he-IL" dirty="0"/>
          </a:p>
          <a:p>
            <a:pPr algn="r" rtl="1"/>
            <a:endParaRPr lang="he-IL" dirty="0" smtClean="0"/>
          </a:p>
          <a:p>
            <a:pPr algn="r" rtl="1"/>
            <a:endParaRPr lang="he-IL" dirty="0"/>
          </a:p>
          <a:p>
            <a:pPr algn="r" rtl="1"/>
            <a:endParaRPr lang="he-IL" dirty="0" smtClean="0"/>
          </a:p>
          <a:p>
            <a:pPr algn="r" rtl="1"/>
            <a:endParaRPr lang="he-IL" dirty="0"/>
          </a:p>
          <a:p>
            <a:pPr algn="r" rtl="1"/>
            <a:endParaRPr lang="he-IL" dirty="0" smtClean="0"/>
          </a:p>
          <a:p>
            <a:pPr algn="r" rtl="1"/>
            <a:endParaRPr lang="he-IL" dirty="0"/>
          </a:p>
          <a:p>
            <a:pPr algn="r" rtl="1"/>
            <a:endParaRPr lang="he-IL" dirty="0" smtClean="0"/>
          </a:p>
          <a:p>
            <a:pPr algn="r" rtl="1"/>
            <a:endParaRPr lang="en-US" dirty="0"/>
          </a:p>
        </p:txBody>
      </p:sp>
    </p:spTree>
    <p:extLst>
      <p:ext uri="{BB962C8B-B14F-4D97-AF65-F5344CB8AC3E}">
        <p14:creationId xmlns:p14="http://schemas.microsoft.com/office/powerpoint/2010/main" val="37642253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374017"/>
          </a:xfrm>
        </p:spPr>
        <p:txBody>
          <a:bodyPr>
            <a:normAutofit fontScale="90000"/>
          </a:bodyPr>
          <a:lstStyle/>
          <a:p>
            <a:r>
              <a:rPr lang="he-IL" sz="1600" dirty="0" smtClean="0">
                <a:latin typeface="Gisha" panose="020B0502040204020203" pitchFamily="34" charset="-79"/>
                <a:cs typeface="Gisha" panose="020B0502040204020203" pitchFamily="34" charset="-79"/>
              </a:rPr>
              <a:t>מאמבה שחורה                                                                                    </a:t>
            </a:r>
            <a:br>
              <a:rPr lang="he-IL" sz="1600" dirty="0" smtClean="0">
                <a:latin typeface="Gisha" panose="020B0502040204020203" pitchFamily="34" charset="-79"/>
                <a:cs typeface="Gisha" panose="020B0502040204020203" pitchFamily="34" charset="-79"/>
              </a:rPr>
            </a:b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861646"/>
            <a:ext cx="8595360" cy="5318491"/>
          </a:xfrm>
        </p:spPr>
        <p:txBody>
          <a:bodyPr/>
          <a:lstStyle/>
          <a:p>
            <a:pPr marL="0" indent="0" algn="r" rtl="1">
              <a:buNone/>
            </a:pPr>
            <a:r>
              <a:rPr lang="he-IL" dirty="0" smtClean="0"/>
              <a:t>מקרה של ש.ע. </a:t>
            </a:r>
          </a:p>
          <a:p>
            <a:pPr marL="0" indent="0" algn="r" rtl="1">
              <a:buNone/>
            </a:pPr>
            <a:r>
              <a:rPr lang="he-IL" dirty="0" smtClean="0"/>
              <a:t>רובריקות מ</a:t>
            </a:r>
            <a:r>
              <a:rPr lang="en-US" dirty="0" smtClean="0"/>
              <a:t>RADAR</a:t>
            </a:r>
            <a:endParaRPr lang="he-IL" dirty="0" smtClean="0"/>
          </a:p>
          <a:p>
            <a:pPr marL="0" indent="0" algn="r" rtl="1">
              <a:buNone/>
            </a:pPr>
            <a:endParaRPr lang="en-US" dirty="0"/>
          </a:p>
        </p:txBody>
      </p:sp>
      <p:pic>
        <p:nvPicPr>
          <p:cNvPr id="4" name="תמונה 3"/>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26744842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409187"/>
          </a:xfrm>
        </p:spPr>
        <p:txBody>
          <a:bodyPr>
            <a:norm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pic>
        <p:nvPicPr>
          <p:cNvPr id="4" name="מציין מיקום תוכן 3"/>
          <p:cNvPicPr>
            <a:picLocks noGrp="1" noChangeAspect="1"/>
          </p:cNvPicPr>
          <p:nvPr>
            <p:ph idx="1"/>
          </p:nvPr>
        </p:nvPicPr>
        <p:blipFill>
          <a:blip r:embed="rId2"/>
          <a:stretch>
            <a:fillRect/>
          </a:stretch>
        </p:blipFill>
        <p:spPr>
          <a:xfrm>
            <a:off x="1262063" y="1125414"/>
            <a:ext cx="8594725" cy="5328140"/>
          </a:xfrm>
          <a:prstGeom prst="rect">
            <a:avLst/>
          </a:prstGeom>
        </p:spPr>
      </p:pic>
    </p:spTree>
    <p:extLst>
      <p:ext uri="{BB962C8B-B14F-4D97-AF65-F5344CB8AC3E}">
        <p14:creationId xmlns:p14="http://schemas.microsoft.com/office/powerpoint/2010/main" val="38812399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426771"/>
          </a:xfrm>
        </p:spPr>
        <p:txBody>
          <a:bodyPr>
            <a:norm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437719" y="844062"/>
            <a:ext cx="8595360" cy="5037137"/>
          </a:xfrm>
        </p:spPr>
        <p:txBody>
          <a:bodyPr/>
          <a:lstStyle/>
          <a:p>
            <a:pPr marL="0" indent="0">
              <a:buNone/>
            </a:pPr>
            <a:r>
              <a:rPr lang="en-US" dirty="0" smtClean="0"/>
              <a:t>Peter Fraser , SNAKES DRAWING FROM THE UNDERWORLD: </a:t>
            </a:r>
          </a:p>
          <a:p>
            <a:pPr marL="0" indent="0">
              <a:buNone/>
            </a:pPr>
            <a:r>
              <a:rPr lang="en-US" dirty="0" smtClean="0"/>
              <a:t>The Mamba is an incredibly selfish remedy. Everything is seen purely from their own point of view. The opinions, concerns and well being of others are as nothing to them. They have no sympathy and no empathy for anyone else. There is some concern for children that are mistreated or for the underdog and maybe that is because they see themselves reflected there. The only other concern is for the health and welfare of </a:t>
            </a:r>
            <a:r>
              <a:rPr lang="en-US" smtClean="0"/>
              <a:t>people that are close </a:t>
            </a:r>
            <a:r>
              <a:rPr lang="en-US" dirty="0" smtClean="0"/>
              <a:t>to them but this is a selfish concern: they are worried about what they will do without the help and support of that person. </a:t>
            </a:r>
          </a:p>
          <a:p>
            <a:pPr marL="0" indent="0">
              <a:buNone/>
            </a:pPr>
            <a:r>
              <a:rPr lang="en-US" dirty="0" smtClean="0"/>
              <a:t>They are critical and argumentative. Only their own opinions or ideas could possibly be right and anyone who disagrees with them must be forced to recant and apologies even if that person is right. They see everything in black and white, right and wrong, and they are right and anyone who disagrees with them is wrong. </a:t>
            </a:r>
            <a:endParaRPr lang="en-US" dirty="0"/>
          </a:p>
        </p:txBody>
      </p:sp>
    </p:spTree>
    <p:extLst>
      <p:ext uri="{BB962C8B-B14F-4D97-AF65-F5344CB8AC3E}">
        <p14:creationId xmlns:p14="http://schemas.microsoft.com/office/powerpoint/2010/main" val="23486572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250925"/>
          </a:xfrm>
        </p:spPr>
        <p:txBody>
          <a:bodyPr>
            <a:no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685800"/>
            <a:ext cx="8595360" cy="6031523"/>
          </a:xfrm>
        </p:spPr>
        <p:txBody>
          <a:bodyPr/>
          <a:lstStyle/>
          <a:p>
            <a:pPr marL="0" indent="0">
              <a:buNone/>
            </a:pPr>
            <a:r>
              <a:rPr lang="en-US" dirty="0" smtClean="0"/>
              <a:t>They are heartless and unfeeling, they will watch the misfortune of others with absolutely no concern other than as to how they are affected by it. They argue and fight with those close to them in a cruel and uncaring manner. </a:t>
            </a:r>
          </a:p>
          <a:p>
            <a:pPr marL="0" indent="0">
              <a:buNone/>
            </a:pPr>
            <a:r>
              <a:rPr lang="en-US" dirty="0" smtClean="0"/>
              <a:t>They react cruelly and violently to any form of attack or even mild disrespect and they have no remorse. They is a desire to hit and to hurt people. They feel that everyone is out to cheat them and they react violently against anyone who might have cheated or betrayed them. </a:t>
            </a:r>
          </a:p>
          <a:p>
            <a:pPr marL="0" indent="0">
              <a:buNone/>
            </a:pPr>
            <a:r>
              <a:rPr lang="en-US" dirty="0" smtClean="0"/>
              <a:t>They are impulsive and the impulses to violence and to sex are particularly out of control. They feel that they are animal like. They are reckless and desire excitement. They are in a hurry and have to move fast, as if there was not enough time. They can move quickly without tiring as their stamina is much increased. They only need a short sleep which refreshes them. They also love the thrill of speed. They want to wear bright and beautiful clothes and to dance and do exciting thing things. If they do not have this excitement they become bored and find the whole world dull and monotonous.</a:t>
            </a:r>
            <a:endParaRPr lang="en-US" dirty="0"/>
          </a:p>
        </p:txBody>
      </p:sp>
    </p:spTree>
    <p:extLst>
      <p:ext uri="{BB962C8B-B14F-4D97-AF65-F5344CB8AC3E}">
        <p14:creationId xmlns:p14="http://schemas.microsoft.com/office/powerpoint/2010/main" val="22625882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250925"/>
          </a:xfrm>
        </p:spPr>
        <p:txBody>
          <a:bodyPr>
            <a:no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685800"/>
            <a:ext cx="8595360" cy="5494337"/>
          </a:xfrm>
        </p:spPr>
        <p:txBody>
          <a:bodyPr/>
          <a:lstStyle/>
          <a:p>
            <a:pPr marL="0" indent="0">
              <a:buNone/>
            </a:pPr>
            <a:r>
              <a:rPr lang="en-US" dirty="0" smtClean="0"/>
              <a:t>The opposite side of the remedy is great depression. Anxiety that something will happen. They feel hopeless and trapped and sink into a state of despair. They feel as if under a black cloud or they are going into a tunnel that is getting narrower and narrower and darker. They wish that they could sleep and never wake. </a:t>
            </a:r>
          </a:p>
          <a:p>
            <a:pPr marL="0" indent="0">
              <a:buNone/>
            </a:pPr>
            <a:r>
              <a:rPr lang="en-US" dirty="0" smtClean="0"/>
              <a:t>Suddenness and sharpness are found not only in mental and emotional symptoms but also in the physical symptoms and the pains which are often neuralgic. </a:t>
            </a:r>
          </a:p>
          <a:p>
            <a:pPr marL="0" indent="0">
              <a:buNone/>
            </a:pPr>
            <a:r>
              <a:rPr lang="en-US" dirty="0" smtClean="0"/>
              <a:t>Numbness too is something that runs right through from the emotional coldness, through an intellectual numbness, as if the brain was unable to function, through to physical symptoms of paralysis and a lack of feeling.</a:t>
            </a:r>
          </a:p>
          <a:p>
            <a:pPr marL="0" indent="0">
              <a:buNone/>
            </a:pPr>
            <a:r>
              <a:rPr lang="en-US" dirty="0" smtClean="0"/>
              <a:t>Weakness and heaviness are overwhelming. The head feels as if it needs to be supported. He felt that he was so heavy and his body was so weak that it would sink right into the ground.</a:t>
            </a:r>
          </a:p>
          <a:p>
            <a:pPr marL="0" indent="0">
              <a:buNone/>
            </a:pPr>
            <a:endParaRPr lang="en-US" dirty="0"/>
          </a:p>
        </p:txBody>
      </p:sp>
    </p:spTree>
    <p:extLst>
      <p:ext uri="{BB962C8B-B14F-4D97-AF65-F5344CB8AC3E}">
        <p14:creationId xmlns:p14="http://schemas.microsoft.com/office/powerpoint/2010/main" val="394126566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374017"/>
          </a:xfrm>
        </p:spPr>
        <p:txBody>
          <a:bodyPr>
            <a:norm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808892"/>
            <a:ext cx="8595360" cy="5644662"/>
          </a:xfrm>
        </p:spPr>
        <p:txBody>
          <a:bodyPr>
            <a:normAutofit fontScale="92500" lnSpcReduction="20000"/>
          </a:bodyPr>
          <a:lstStyle/>
          <a:p>
            <a:pPr marL="0" indent="0">
              <a:buNone/>
            </a:pPr>
            <a:r>
              <a:rPr lang="en-US" dirty="0" smtClean="0"/>
              <a:t>Appetite was not as increased as it is in other snakes but there is the usual desire for cheese and for cold food, even ice cream is not cold enough.</a:t>
            </a:r>
          </a:p>
          <a:p>
            <a:pPr marL="0" indent="0">
              <a:buNone/>
            </a:pPr>
            <a:r>
              <a:rPr lang="en-US" dirty="0"/>
              <a:t>MIND - KILL; DESIRE TO - contradicts her; the person that</a:t>
            </a:r>
            <a:br>
              <a:rPr lang="en-US" dirty="0"/>
            </a:br>
            <a:r>
              <a:rPr lang="en-US" dirty="0"/>
              <a:t>MIND - QUARRELSOME - family, with her</a:t>
            </a:r>
            <a:br>
              <a:rPr lang="en-US" dirty="0"/>
            </a:br>
            <a:r>
              <a:rPr lang="en-US" dirty="0"/>
              <a:t>MIND - IMPULSE; MORBID - violence, to do</a:t>
            </a:r>
            <a:br>
              <a:rPr lang="en-US" dirty="0"/>
            </a:br>
            <a:r>
              <a:rPr lang="en-US" dirty="0"/>
              <a:t>MIND - CENSORIOUS</a:t>
            </a:r>
            <a:br>
              <a:rPr lang="en-US" dirty="0"/>
            </a:br>
            <a:r>
              <a:rPr lang="en-US" dirty="0"/>
              <a:t>MIND - REPROACHING ONESELF - animal or inhuman behavior; about</a:t>
            </a:r>
            <a:br>
              <a:rPr lang="en-US" dirty="0"/>
            </a:br>
            <a:r>
              <a:rPr lang="en-US" dirty="0"/>
              <a:t>MIND - ANGER - contradiction; from</a:t>
            </a:r>
            <a:br>
              <a:rPr lang="en-US" dirty="0"/>
            </a:br>
            <a:r>
              <a:rPr lang="en-US" dirty="0"/>
              <a:t>MIND - DELUSIONS - snakes - in and around her</a:t>
            </a:r>
            <a:br>
              <a:rPr lang="en-US" dirty="0"/>
            </a:br>
            <a:r>
              <a:rPr lang="en-US" dirty="0"/>
              <a:t>MIND - REPROACHING ONESELF - sexual thoughts; about</a:t>
            </a:r>
            <a:br>
              <a:rPr lang="en-US" dirty="0"/>
            </a:br>
            <a:r>
              <a:rPr lang="en-US" dirty="0"/>
              <a:t>MIND - FORSAKEN FEELING</a:t>
            </a:r>
            <a:br>
              <a:rPr lang="en-US" dirty="0"/>
            </a:br>
            <a:r>
              <a:rPr lang="en-US" dirty="0"/>
              <a:t>MIND - LOQUACITY</a:t>
            </a:r>
            <a:br>
              <a:rPr lang="en-US" dirty="0"/>
            </a:br>
            <a:r>
              <a:rPr lang="en-US" dirty="0"/>
              <a:t>MIND - SADNESS - thinking - death; of</a:t>
            </a:r>
            <a:br>
              <a:rPr lang="en-US" dirty="0"/>
            </a:br>
            <a:r>
              <a:rPr lang="en-US" dirty="0"/>
              <a:t>MIND - SUSPICIOUS</a:t>
            </a:r>
            <a:br>
              <a:rPr lang="en-US" dirty="0"/>
            </a:br>
            <a:r>
              <a:rPr lang="en-US" dirty="0"/>
              <a:t>MIND - REPROACHING ONESELF</a:t>
            </a:r>
            <a:br>
              <a:rPr lang="en-US" dirty="0"/>
            </a:br>
            <a:r>
              <a:rPr lang="en-US" dirty="0"/>
              <a:t>MIND - THREATENING</a:t>
            </a:r>
            <a:br>
              <a:rPr lang="en-US" dirty="0"/>
            </a:br>
            <a:r>
              <a:rPr lang="en-US" dirty="0"/>
              <a:t>MIND - CONTRADICTION - disposition to contradict</a:t>
            </a:r>
            <a:br>
              <a:rPr lang="en-US" dirty="0"/>
            </a:br>
            <a:r>
              <a:rPr lang="en-US" dirty="0"/>
              <a:t>MIND - ESTRANGED - cut-off; feels</a:t>
            </a:r>
            <a:br>
              <a:rPr lang="en-US" dirty="0"/>
            </a:br>
            <a:r>
              <a:rPr lang="en-US" dirty="0"/>
              <a:t>MIND - DELUSIONS - understand - being understood; she was not</a:t>
            </a:r>
            <a:br>
              <a:rPr lang="en-US" dirty="0"/>
            </a:br>
            <a:r>
              <a:rPr lang="en-US" dirty="0"/>
              <a:t>MIND - THOUGHTS - thoughtful</a:t>
            </a:r>
            <a:br>
              <a:rPr lang="en-US" dirty="0"/>
            </a:br>
            <a:r>
              <a:rPr lang="en-US" dirty="0"/>
              <a:t>MIND - SHRIEKING</a:t>
            </a:r>
            <a:br>
              <a:rPr lang="en-US" dirty="0"/>
            </a:br>
            <a:endParaRPr lang="en-US" dirty="0"/>
          </a:p>
        </p:txBody>
      </p:sp>
    </p:spTree>
    <p:extLst>
      <p:ext uri="{BB962C8B-B14F-4D97-AF65-F5344CB8AC3E}">
        <p14:creationId xmlns:p14="http://schemas.microsoft.com/office/powerpoint/2010/main" val="40660870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374017"/>
          </a:xfrm>
        </p:spPr>
        <p:txBody>
          <a:bodyPr>
            <a:norm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1072662"/>
            <a:ext cx="8595360" cy="5503984"/>
          </a:xfrm>
        </p:spPr>
        <p:txBody>
          <a:bodyPr/>
          <a:lstStyle/>
          <a:p>
            <a:pPr marL="0" indent="0" algn="r" rtl="1">
              <a:buNone/>
            </a:pPr>
            <a:r>
              <a:rPr lang="he-IL" dirty="0" smtClean="0"/>
              <a:t>מקרה של </a:t>
            </a:r>
            <a:r>
              <a:rPr lang="en-US" dirty="0" smtClean="0"/>
              <a:t>DENDROASPIS POL</a:t>
            </a:r>
            <a:r>
              <a:rPr lang="he-IL" dirty="0" smtClean="0"/>
              <a:t> </a:t>
            </a:r>
          </a:p>
          <a:p>
            <a:pPr marL="0" indent="0" algn="r" rtl="1">
              <a:buNone/>
            </a:pPr>
            <a:r>
              <a:rPr lang="he-IL" dirty="0" smtClean="0"/>
              <a:t>מקרה שהיה אצל שנקראן. </a:t>
            </a:r>
          </a:p>
          <a:p>
            <a:pPr marL="0" indent="0" algn="r" rtl="1">
              <a:buNone/>
            </a:pPr>
            <a:r>
              <a:rPr lang="he-IL" dirty="0" smtClean="0"/>
              <a:t>" לברוח = להיות חופשיה"</a:t>
            </a:r>
          </a:p>
          <a:p>
            <a:pPr marL="0" indent="0" algn="r" rtl="1">
              <a:buNone/>
            </a:pPr>
            <a:r>
              <a:rPr lang="he-IL" dirty="0" smtClean="0"/>
              <a:t>ראש עולה הגוף נשאר על הקרקע. </a:t>
            </a:r>
          </a:p>
          <a:p>
            <a:pPr marL="0" indent="0" algn="r" rtl="1">
              <a:buNone/>
            </a:pPr>
            <a:r>
              <a:rPr lang="he-IL" dirty="0" smtClean="0"/>
              <a:t>מקרה משנת 2006 אישה שפנתה עם מחלות אוטואימוניות </a:t>
            </a:r>
            <a:r>
              <a:rPr lang="en-US" dirty="0" smtClean="0"/>
              <a:t>LUPUS </a:t>
            </a:r>
            <a:r>
              <a:rPr lang="he-IL" dirty="0" smtClean="0"/>
              <a:t>&amp;</a:t>
            </a:r>
            <a:r>
              <a:rPr lang="en-US" dirty="0" smtClean="0"/>
              <a:t> HEPATITIS</a:t>
            </a:r>
            <a:r>
              <a:rPr lang="he-IL" dirty="0" smtClean="0"/>
              <a:t> </a:t>
            </a:r>
          </a:p>
          <a:p>
            <a:pPr marL="0" indent="0" algn="r" rtl="1">
              <a:buNone/>
            </a:pPr>
            <a:r>
              <a:rPr lang="he-IL" dirty="0"/>
              <a:t/>
            </a:r>
            <a:br>
              <a:rPr lang="he-IL" dirty="0"/>
            </a:br>
            <a:r>
              <a:rPr lang="he-IL" dirty="0"/>
              <a:t>: אני מאוד כועסת. פתאום היו לי כאבים נוראיים במפרקים. בדיקות הכבד היו </a:t>
            </a:r>
            <a:r>
              <a:rPr lang="he-IL" dirty="0" smtClean="0"/>
              <a:t>גרועות. </a:t>
            </a:r>
            <a:r>
              <a:rPr lang="he-IL" dirty="0"/>
              <a:t>פתאום גיליתי כי אנזימי הכבד נמצאים ברמה גבוהה מאוד. מיהרתי לרופא. </a:t>
            </a:r>
            <a:r>
              <a:rPr lang="he-IL" u="sng" dirty="0"/>
              <a:t>המחלה תקפה את הכבד שלי</a:t>
            </a:r>
            <a:r>
              <a:rPr lang="he-IL" dirty="0"/>
              <a:t>. הייתי כל כך מפוחדת, הרגשתי שזה מסוכן מאוד. פשוט פחדתי. היו לי גלים של </a:t>
            </a:r>
            <a:r>
              <a:rPr lang="he-IL" dirty="0" smtClean="0"/>
              <a:t>האלרגיות </a:t>
            </a:r>
            <a:r>
              <a:rPr lang="he-IL" dirty="0"/>
              <a:t>החזקות ביותר. עכשיו אני פוחדת מאוד</a:t>
            </a:r>
            <a:r>
              <a:rPr lang="he-IL" dirty="0" smtClean="0"/>
              <a:t>. </a:t>
            </a:r>
          </a:p>
          <a:p>
            <a:pPr marL="0" indent="0" algn="r" rtl="1">
              <a:buNone/>
            </a:pPr>
            <a:r>
              <a:rPr lang="he-IL" dirty="0" smtClean="0"/>
              <a:t>המילים </a:t>
            </a:r>
            <a:r>
              <a:rPr lang="he-IL" dirty="0"/>
              <a:t>שהיא השתמשה הן: </a:t>
            </a:r>
            <a:br>
              <a:rPr lang="he-IL" dirty="0"/>
            </a:br>
            <a:r>
              <a:rPr lang="he-IL" dirty="0" smtClean="0"/>
              <a:t>פתאום</a:t>
            </a:r>
            <a:r>
              <a:rPr lang="he-IL" dirty="0"/>
              <a:t>, במפתיע, מפוחדת מאוד, הותקפה - וכבר תהיה לנו הבנה טובה למצבה.</a:t>
            </a:r>
            <a:endParaRPr lang="en-US" dirty="0"/>
          </a:p>
        </p:txBody>
      </p:sp>
    </p:spTree>
    <p:extLst>
      <p:ext uri="{BB962C8B-B14F-4D97-AF65-F5344CB8AC3E}">
        <p14:creationId xmlns:p14="http://schemas.microsoft.com/office/powerpoint/2010/main" val="1493885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145417"/>
          </a:xfrm>
        </p:spPr>
        <p:txBody>
          <a:bodyPr>
            <a:noAutofit/>
          </a:bodyPr>
          <a:lstStyle/>
          <a:p>
            <a:r>
              <a:rPr lang="he-IL" sz="1600" dirty="0" smtClean="0"/>
              <a:t>מאמבה שחורה                                                                                   </a:t>
            </a:r>
            <a:endParaRPr lang="en-US" sz="1600" dirty="0"/>
          </a:p>
        </p:txBody>
      </p:sp>
      <p:sp>
        <p:nvSpPr>
          <p:cNvPr id="3" name="מציין מיקום תוכן 2"/>
          <p:cNvSpPr>
            <a:spLocks noGrp="1"/>
          </p:cNvSpPr>
          <p:nvPr>
            <p:ph idx="1"/>
          </p:nvPr>
        </p:nvSpPr>
        <p:spPr/>
        <p:txBody>
          <a:bodyPr/>
          <a:lstStyle/>
          <a:p>
            <a:endParaRPr lang="he-IL" dirty="0"/>
          </a:p>
          <a:p>
            <a:pPr algn="r"/>
            <a:r>
              <a:rPr lang="he-IL" dirty="0" smtClean="0"/>
              <a:t>המאמבה </a:t>
            </a:r>
            <a:r>
              <a:rPr lang="he-IL" dirty="0"/>
              <a:t>יכולה לעזור לאדם לחזור לאיזון המרכזי הזה, או למצב של איזון והרמוניה, משום שהוא אפור. </a:t>
            </a:r>
            <a:r>
              <a:rPr lang="he-IL" dirty="0" smtClean="0"/>
              <a:t> המהות של הנחש היא יותר קרובה למהות </a:t>
            </a:r>
            <a:r>
              <a:rPr lang="he-IL" dirty="0"/>
              <a:t>של </a:t>
            </a:r>
            <a:r>
              <a:rPr lang="he-IL" dirty="0" smtClean="0"/>
              <a:t>נקבה, האנרגיה, הביטוי והבריאה</a:t>
            </a:r>
            <a:r>
              <a:rPr lang="he-IL" dirty="0"/>
              <a:t>. נחשים ונשים הולכים יד ביד. </a:t>
            </a:r>
            <a:r>
              <a:rPr lang="he-IL" dirty="0" smtClean="0"/>
              <a:t>לנחש יש את </a:t>
            </a:r>
            <a:r>
              <a:rPr lang="he-IL" dirty="0"/>
              <a:t>כל הצבעים של הקשת. נחשים משילים את עורם. הם נולדים מחדש, שוב ושוב במובן הפיזי </a:t>
            </a:r>
            <a:r>
              <a:rPr lang="he-IL" dirty="0" smtClean="0"/>
              <a:t>והסימבולי.</a:t>
            </a:r>
          </a:p>
          <a:p>
            <a:pPr algn="r"/>
            <a:endParaRPr lang="en-US" dirty="0"/>
          </a:p>
          <a:p>
            <a:pPr marL="0" indent="0" algn="r">
              <a:buNone/>
            </a:pPr>
            <a:r>
              <a:rPr lang="he-IL" dirty="0" smtClean="0"/>
              <a:t> מאמבה נשלטת </a:t>
            </a:r>
            <a:r>
              <a:rPr lang="he-IL" dirty="0"/>
              <a:t>אסטרולוגית על ידי כוכב הלכת פלוטו. אנשי פלוטו ידועים בזכות הריכוז החזק, דמוי הלייזר, כוח פיזי מדהים, סבלנות אגדית, היכולת להתפתח רוחנית שוב ושוב דרך מדורות הגיהינום, לזרוק את "העור" הישן או את צורת הקיום, ולהחלים.</a:t>
            </a:r>
            <a:endParaRPr lang="en-US" dirty="0"/>
          </a:p>
        </p:txBody>
      </p:sp>
    </p:spTree>
    <p:extLst>
      <p:ext uri="{BB962C8B-B14F-4D97-AF65-F5344CB8AC3E}">
        <p14:creationId xmlns:p14="http://schemas.microsoft.com/office/powerpoint/2010/main" val="64092050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321264"/>
          </a:xfrm>
        </p:spPr>
        <p:txBody>
          <a:bodyPr>
            <a:norm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808892"/>
            <a:ext cx="8595360" cy="5371245"/>
          </a:xfrm>
        </p:spPr>
        <p:txBody>
          <a:bodyPr/>
          <a:lstStyle/>
          <a:p>
            <a:pPr marL="0" indent="0" algn="r" rtl="1">
              <a:buNone/>
            </a:pPr>
            <a:r>
              <a:rPr lang="he-IL" dirty="0"/>
              <a:t>תמיד הייתי </a:t>
            </a:r>
            <a:r>
              <a:rPr lang="he-IL" dirty="0" smtClean="0"/>
              <a:t>ביישנית </a:t>
            </a:r>
            <a:r>
              <a:rPr lang="he-IL" dirty="0"/>
              <a:t>בחיי. תמיד התייחסו אלי רע מאוד. </a:t>
            </a:r>
            <a:r>
              <a:rPr lang="he-IL" dirty="0" smtClean="0"/>
              <a:t>הפסקתי להגיב בעקבות </a:t>
            </a:r>
            <a:r>
              <a:rPr lang="he-IL" dirty="0"/>
              <a:t>ההלם. המשפחה שלי התייחסה אלי בצורה גרועה, הם פשוט זרקו אותי מהבית. כולם רימו אותי, והחבר שלי, </a:t>
            </a:r>
            <a:r>
              <a:rPr lang="he-IL" dirty="0" smtClean="0"/>
              <a:t>החברה </a:t>
            </a:r>
            <a:r>
              <a:rPr lang="he-IL" dirty="0"/>
              <a:t>הכי </a:t>
            </a:r>
            <a:r>
              <a:rPr lang="he-IL" dirty="0" smtClean="0"/>
              <a:t>טובה </a:t>
            </a:r>
            <a:r>
              <a:rPr lang="he-IL" dirty="0"/>
              <a:t>שלי, הכי </a:t>
            </a:r>
            <a:r>
              <a:rPr lang="he-IL" dirty="0" smtClean="0"/>
              <a:t>קרובה, </a:t>
            </a:r>
            <a:r>
              <a:rPr lang="he-IL" dirty="0"/>
              <a:t>שעשיתי כל כך הרבה, </a:t>
            </a:r>
            <a:r>
              <a:rPr lang="he-IL" dirty="0" smtClean="0"/>
              <a:t>רימתה </a:t>
            </a:r>
            <a:r>
              <a:rPr lang="he-IL" dirty="0"/>
              <a:t>אותי. זה היה שקר. מסיבה מוזרה כלשהי, רציתי להעניש את עצמי. הרגשתי </a:t>
            </a:r>
            <a:r>
              <a:rPr lang="he-IL" dirty="0" smtClean="0"/>
              <a:t>שהתאים </a:t>
            </a:r>
            <a:r>
              <a:rPr lang="he-IL" dirty="0"/>
              <a:t>שלי </a:t>
            </a:r>
            <a:r>
              <a:rPr lang="he-IL" dirty="0" smtClean="0"/>
              <a:t>בגדו בי, </a:t>
            </a:r>
            <a:r>
              <a:rPr lang="he-IL" dirty="0"/>
              <a:t>וכך </a:t>
            </a:r>
            <a:r>
              <a:rPr lang="he-IL" dirty="0" smtClean="0"/>
              <a:t>נוצרו הבעיות </a:t>
            </a:r>
            <a:r>
              <a:rPr lang="he-IL" dirty="0"/>
              <a:t>האוטואימוניות האלה. אני מוטרדת מאוד</a:t>
            </a:r>
            <a:r>
              <a:rPr lang="he-IL" dirty="0" smtClean="0"/>
              <a:t>.</a:t>
            </a:r>
          </a:p>
          <a:p>
            <a:pPr marL="0" indent="0" algn="r" rtl="1">
              <a:buNone/>
            </a:pPr>
            <a:r>
              <a:rPr lang="en-US" dirty="0"/>
              <a:t/>
            </a:r>
            <a:br>
              <a:rPr lang="en-US" dirty="0"/>
            </a:br>
            <a:r>
              <a:rPr lang="en-US" dirty="0" smtClean="0"/>
              <a:t>P</a:t>
            </a:r>
            <a:r>
              <a:rPr lang="he-IL" dirty="0" smtClean="0"/>
              <a:t>: </a:t>
            </a:r>
            <a:r>
              <a:rPr lang="en-US" dirty="0" smtClean="0"/>
              <a:t> </a:t>
            </a:r>
            <a:r>
              <a:rPr lang="he-IL" dirty="0"/>
              <a:t>זה קשור למצב עם החברה שלי. היא פוליטיקאית בעלת השפעה. עזרתי לה. ואז פתאום הכל השתנה. היא נעשתה אכזרית. היא הפילה את הקרקע מהרגליים שלי. זה היה הלם מוחלט ואימה. זה היה כמו מכה (תנועה: היד ניגשת אל הפנים) ... זה הרגיש כמו מכה. כאילו הוצמדתי לקיר </a:t>
            </a:r>
            <a:r>
              <a:rPr lang="he-IL" dirty="0" smtClean="0"/>
              <a:t>ונעלבתי</a:t>
            </a:r>
            <a:r>
              <a:rPr lang="he-IL" dirty="0"/>
              <a:t>. </a:t>
            </a:r>
            <a:endParaRPr lang="he-IL" dirty="0" smtClean="0"/>
          </a:p>
          <a:p>
            <a:pPr marL="0" indent="0" algn="r" rtl="1">
              <a:buNone/>
            </a:pPr>
            <a:r>
              <a:rPr lang="he-IL" dirty="0" smtClean="0"/>
              <a:t>וזה </a:t>
            </a:r>
            <a:r>
              <a:rPr lang="he-IL" dirty="0"/>
              <a:t>בדיוק מה </a:t>
            </a:r>
            <a:r>
              <a:rPr lang="he-IL" dirty="0" smtClean="0"/>
              <a:t>מאמבה שחורה </a:t>
            </a:r>
            <a:r>
              <a:rPr lang="he-IL" dirty="0"/>
              <a:t>וכל נחשים אחרים לא </a:t>
            </a:r>
            <a:r>
              <a:rPr lang="he-IL" dirty="0" smtClean="0"/>
              <a:t>אוהבים- </a:t>
            </a:r>
            <a:r>
              <a:rPr lang="he-IL" dirty="0"/>
              <a:t>במיוחד להיות </a:t>
            </a:r>
            <a:r>
              <a:rPr lang="he-IL" dirty="0" smtClean="0"/>
              <a:t>לחוץ </a:t>
            </a:r>
            <a:r>
              <a:rPr lang="he-IL" dirty="0"/>
              <a:t>לפינה, שכן אז אי אפשר לברוח, לאחר מכן הם תוקפים. </a:t>
            </a:r>
            <a:endParaRPr lang="he-IL" dirty="0" smtClean="0"/>
          </a:p>
          <a:p>
            <a:pPr marL="0" indent="0" algn="r" rtl="1">
              <a:buNone/>
            </a:pPr>
            <a:r>
              <a:rPr lang="en-US" dirty="0" smtClean="0"/>
              <a:t>P</a:t>
            </a:r>
            <a:r>
              <a:rPr lang="he-IL" dirty="0" smtClean="0"/>
              <a:t>: מישהו </a:t>
            </a:r>
            <a:r>
              <a:rPr lang="he-IL" dirty="0"/>
              <a:t>הוא לגמרי </a:t>
            </a:r>
            <a:r>
              <a:rPr lang="he-IL" dirty="0" smtClean="0"/>
              <a:t>דוחף אותך </a:t>
            </a:r>
            <a:r>
              <a:rPr lang="he-IL" dirty="0"/>
              <a:t>לפינה, מישהו מכה אותך. למישהו אחר יש כוח, ופתאום האישה הזאת, שאותה הכרתי במשך 40 שנה, שהיא החברה הכי טובה שלי, הופכת למפלצת</a:t>
            </a:r>
            <a:r>
              <a:rPr lang="he-IL" dirty="0" smtClean="0"/>
              <a:t>.</a:t>
            </a:r>
          </a:p>
          <a:p>
            <a:pPr marL="0" indent="0" algn="r" rtl="1">
              <a:buNone/>
            </a:pPr>
            <a:endParaRPr lang="en-US" dirty="0"/>
          </a:p>
        </p:txBody>
      </p:sp>
    </p:spTree>
    <p:extLst>
      <p:ext uri="{BB962C8B-B14F-4D97-AF65-F5344CB8AC3E}">
        <p14:creationId xmlns:p14="http://schemas.microsoft.com/office/powerpoint/2010/main" val="34068855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426771"/>
          </a:xfrm>
        </p:spPr>
        <p:txBody>
          <a:bodyPr>
            <a:norm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914400"/>
            <a:ext cx="8595360" cy="5662246"/>
          </a:xfrm>
        </p:spPr>
        <p:txBody>
          <a:bodyPr/>
          <a:lstStyle/>
          <a:p>
            <a:pPr algn="r" rtl="1"/>
            <a:r>
              <a:rPr lang="en-US" dirty="0"/>
              <a:t/>
            </a:r>
            <a:br>
              <a:rPr lang="en-US" dirty="0"/>
            </a:br>
            <a:r>
              <a:rPr lang="he-IL" dirty="0" smtClean="0"/>
              <a:t>זה </a:t>
            </a:r>
            <a:r>
              <a:rPr lang="he-IL" dirty="0"/>
              <a:t>שינוי פתאומי, כאשר משהו היה מוסתר, היה מוסתר כל הזמן, אבל הנה זה פתאום מופיע בצורה של מפלצת תוקפת, דוחף אותי לפינה, מכה אותי, הורג, </a:t>
            </a:r>
            <a:r>
              <a:rPr lang="he-IL" dirty="0" smtClean="0"/>
              <a:t>שומט </a:t>
            </a:r>
            <a:r>
              <a:rPr lang="he-IL" dirty="0"/>
              <a:t>את האדמה מתחת לרגלי. זהו האנרגיה של הנחש, וחולים כאלה מדברים לעתים </a:t>
            </a:r>
            <a:r>
              <a:rPr lang="he-IL" dirty="0" smtClean="0"/>
              <a:t>קרובות </a:t>
            </a:r>
            <a:r>
              <a:rPr lang="he-IL" dirty="0"/>
              <a:t>על המפלצת </a:t>
            </a:r>
            <a:r>
              <a:rPr lang="he-IL" dirty="0" smtClean="0"/>
              <a:t>החיצונית. </a:t>
            </a:r>
          </a:p>
          <a:p>
            <a:pPr algn="r" rtl="1"/>
            <a:r>
              <a:rPr lang="en-US" dirty="0"/>
              <a:t/>
            </a:r>
            <a:br>
              <a:rPr lang="en-US" dirty="0"/>
            </a:br>
            <a:r>
              <a:rPr lang="en-US" dirty="0" smtClean="0"/>
              <a:t>:P </a:t>
            </a:r>
            <a:r>
              <a:rPr lang="he-IL" dirty="0" smtClean="0"/>
              <a:t> אדם </a:t>
            </a:r>
            <a:r>
              <a:rPr lang="he-IL" dirty="0"/>
              <a:t>זה </a:t>
            </a:r>
            <a:r>
              <a:rPr lang="he-IL" dirty="0" smtClean="0"/>
              <a:t>משתנה, </a:t>
            </a:r>
            <a:r>
              <a:rPr lang="he-IL" dirty="0"/>
              <a:t>לפתע הופך מפלצת. </a:t>
            </a:r>
            <a:endParaRPr lang="he-IL" dirty="0" smtClean="0"/>
          </a:p>
          <a:p>
            <a:pPr algn="r" rtl="1"/>
            <a:r>
              <a:rPr lang="he-IL" dirty="0" smtClean="0"/>
              <a:t>היא </a:t>
            </a:r>
            <a:r>
              <a:rPr lang="he-IL" dirty="0"/>
              <a:t>אומרת: זה היה משהו כמו מסכה. </a:t>
            </a:r>
            <a:endParaRPr lang="he-IL" dirty="0" smtClean="0"/>
          </a:p>
          <a:p>
            <a:pPr algn="r" rtl="1"/>
            <a:r>
              <a:rPr lang="he-IL" dirty="0" smtClean="0"/>
              <a:t>אתה </a:t>
            </a:r>
            <a:r>
              <a:rPr lang="he-IL" dirty="0"/>
              <a:t>רואה, היא לבשה מסכה. ועכשיו אתה </a:t>
            </a:r>
            <a:r>
              <a:rPr lang="he-IL" dirty="0" smtClean="0"/>
              <a:t>יכול </a:t>
            </a:r>
            <a:r>
              <a:rPr lang="he-IL" dirty="0"/>
              <a:t>לראות את הצד המכוער והרע שלה. זה רק חזית</a:t>
            </a:r>
            <a:r>
              <a:rPr lang="he-IL" dirty="0" smtClean="0"/>
              <a:t>. </a:t>
            </a:r>
          </a:p>
          <a:p>
            <a:pPr algn="r" rtl="1"/>
            <a:r>
              <a:rPr lang="he-IL" dirty="0" smtClean="0"/>
              <a:t>ומה את רוצה לעשות? </a:t>
            </a:r>
          </a:p>
          <a:p>
            <a:pPr algn="r" rtl="1"/>
            <a:r>
              <a:rPr lang="he-IL" dirty="0" smtClean="0"/>
              <a:t>לברוח. </a:t>
            </a:r>
          </a:p>
          <a:p>
            <a:pPr algn="r" rtl="1"/>
            <a:r>
              <a:rPr lang="he-IL" dirty="0" smtClean="0"/>
              <a:t>מה זה לברוח? </a:t>
            </a:r>
          </a:p>
          <a:p>
            <a:pPr algn="r" rtl="1"/>
            <a:r>
              <a:rPr lang="he-IL" dirty="0" smtClean="0"/>
              <a:t>לברוח זה להיות חופשיה. </a:t>
            </a:r>
          </a:p>
          <a:p>
            <a:pPr algn="r" rtl="1"/>
            <a:endParaRPr lang="he-IL" dirty="0" smtClean="0"/>
          </a:p>
          <a:p>
            <a:pPr algn="r" rtl="1"/>
            <a:endParaRPr lang="en-US" dirty="0"/>
          </a:p>
        </p:txBody>
      </p:sp>
    </p:spTree>
    <p:extLst>
      <p:ext uri="{BB962C8B-B14F-4D97-AF65-F5344CB8AC3E}">
        <p14:creationId xmlns:p14="http://schemas.microsoft.com/office/powerpoint/2010/main" val="14425630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338848"/>
          </a:xfrm>
        </p:spPr>
        <p:txBody>
          <a:bodyPr>
            <a:norm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931986"/>
            <a:ext cx="8595360" cy="5627076"/>
          </a:xfrm>
        </p:spPr>
        <p:txBody>
          <a:bodyPr>
            <a:normAutofit fontScale="92500" lnSpcReduction="10000"/>
          </a:bodyPr>
          <a:lstStyle/>
          <a:p>
            <a:pPr algn="r" rtl="1"/>
            <a:r>
              <a:rPr lang="he-IL" dirty="0" smtClean="0"/>
              <a:t>מה זה חופשי? </a:t>
            </a:r>
          </a:p>
          <a:p>
            <a:pPr algn="r" rtl="1"/>
            <a:r>
              <a:rPr lang="he-IL" dirty="0" smtClean="0"/>
              <a:t>חופש זה לרחף. (נחש לא עף? )</a:t>
            </a:r>
          </a:p>
          <a:p>
            <a:pPr algn="r" rtl="1"/>
            <a:r>
              <a:rPr lang="he-IL" dirty="0"/>
              <a:t/>
            </a:r>
            <a:br>
              <a:rPr lang="he-IL" dirty="0"/>
            </a:br>
            <a:r>
              <a:rPr lang="he-IL" dirty="0"/>
              <a:t>היא אמרה: לעוף זה לעלות, ואני שאלתי את </a:t>
            </a:r>
            <a:r>
              <a:rPr lang="he-IL"/>
              <a:t>עצמי </a:t>
            </a:r>
            <a:r>
              <a:rPr lang="he-IL" smtClean="0"/>
              <a:t>האם </a:t>
            </a:r>
            <a:r>
              <a:rPr lang="he-IL" dirty="0"/>
              <a:t>זה </a:t>
            </a:r>
            <a:r>
              <a:rPr lang="he-IL"/>
              <a:t>יהיה </a:t>
            </a:r>
            <a:r>
              <a:rPr lang="he-IL" smtClean="0"/>
              <a:t>גבוה... </a:t>
            </a:r>
            <a:r>
              <a:rPr lang="he-IL" dirty="0"/>
              <a:t>או רק כדי לטפס. אמרתי: מה זה </a:t>
            </a:r>
            <a:r>
              <a:rPr lang="he-IL" dirty="0" smtClean="0"/>
              <a:t>לעלות?</a:t>
            </a:r>
          </a:p>
          <a:p>
            <a:pPr algn="r" rtl="1"/>
            <a:r>
              <a:rPr lang="he-IL" dirty="0" smtClean="0"/>
              <a:t>טוב</a:t>
            </a:r>
            <a:r>
              <a:rPr lang="he-IL" dirty="0"/>
              <a:t>, אתה מרגיש את החלק הזה של הגוף שלך הוא כבד, והוא מוצמד למטה, ואת הראש יכול לעלות, אבל הגוף נשאר על הקרקע</a:t>
            </a:r>
            <a:r>
              <a:rPr lang="he-IL" dirty="0" smtClean="0"/>
              <a:t>.</a:t>
            </a:r>
          </a:p>
          <a:p>
            <a:pPr algn="r" rtl="1"/>
            <a:r>
              <a:rPr lang="he-IL" dirty="0"/>
              <a:t>היא אומרת : </a:t>
            </a:r>
            <a:br>
              <a:rPr lang="he-IL" dirty="0"/>
            </a:br>
            <a:r>
              <a:rPr lang="he-IL" dirty="0"/>
              <a:t>הראש והגוף קיימים בנפרד. הראש עולה, והגוף נשאר על הקרקע</a:t>
            </a:r>
            <a:r>
              <a:rPr lang="he-IL" dirty="0" smtClean="0"/>
              <a:t>.</a:t>
            </a:r>
          </a:p>
          <a:p>
            <a:pPr algn="r" rtl="1"/>
            <a:r>
              <a:rPr lang="he-IL" dirty="0"/>
              <a:t/>
            </a:r>
            <a:br>
              <a:rPr lang="he-IL" dirty="0"/>
            </a:br>
            <a:r>
              <a:rPr lang="he-IL" dirty="0"/>
              <a:t>היא אמרה: הגוף מרגיש שהוא מתפורר, הוא שחור. זהו הבשר המתפורר. הוא כהה, שחור </a:t>
            </a:r>
            <a:r>
              <a:rPr lang="he-IL" dirty="0" smtClean="0"/>
              <a:t>כהה, </a:t>
            </a:r>
            <a:r>
              <a:rPr lang="he-IL" dirty="0"/>
              <a:t>ירוק כהה</a:t>
            </a:r>
            <a:r>
              <a:rPr lang="he-IL" dirty="0" smtClean="0"/>
              <a:t>.</a:t>
            </a:r>
          </a:p>
          <a:p>
            <a:pPr algn="r" rtl="1"/>
            <a:r>
              <a:rPr lang="he-IL" dirty="0"/>
              <a:t/>
            </a:r>
            <a:br>
              <a:rPr lang="he-IL" dirty="0"/>
            </a:br>
            <a:r>
              <a:rPr lang="he-IL" dirty="0"/>
              <a:t>היא אומרת: זאת ההשפעה ... אתה </a:t>
            </a:r>
            <a:r>
              <a:rPr lang="he-IL" dirty="0" smtClean="0"/>
              <a:t>מותקף בפינה. אתה קופא. </a:t>
            </a:r>
            <a:r>
              <a:rPr lang="he-IL" dirty="0"/>
              <a:t>אתה קפוא לגמרי. ואני אומר: מה ההפך מזה? </a:t>
            </a:r>
            <a:r>
              <a:rPr lang="en-US" dirty="0" smtClean="0"/>
              <a:t>:</a:t>
            </a:r>
            <a:r>
              <a:rPr lang="he-IL" dirty="0" smtClean="0"/>
              <a:t>היא </a:t>
            </a:r>
            <a:r>
              <a:rPr lang="he-IL" dirty="0"/>
              <a:t>אומרת: ההפך הוא לזרום, </a:t>
            </a:r>
            <a:r>
              <a:rPr lang="he-IL" dirty="0" smtClean="0"/>
              <a:t>לנוע, </a:t>
            </a:r>
            <a:r>
              <a:rPr lang="he-IL" dirty="0"/>
              <a:t>לסובב (מחווה: תנועת נחש) ... כמו נהר (היא אומרת) ... זה כל כך ... לזרום.</a:t>
            </a:r>
            <a:endParaRPr lang="en-US" dirty="0"/>
          </a:p>
        </p:txBody>
      </p:sp>
    </p:spTree>
    <p:extLst>
      <p:ext uri="{BB962C8B-B14F-4D97-AF65-F5344CB8AC3E}">
        <p14:creationId xmlns:p14="http://schemas.microsoft.com/office/powerpoint/2010/main" val="36752398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374017"/>
          </a:xfrm>
        </p:spPr>
        <p:txBody>
          <a:bodyPr>
            <a:norm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668215"/>
            <a:ext cx="8595360" cy="5943599"/>
          </a:xfrm>
        </p:spPr>
        <p:txBody>
          <a:bodyPr/>
          <a:lstStyle/>
          <a:p>
            <a:pPr algn="r" rtl="1"/>
            <a:r>
              <a:rPr lang="he-IL" dirty="0"/>
              <a:t/>
            </a:r>
            <a:br>
              <a:rPr lang="he-IL" dirty="0"/>
            </a:br>
            <a:r>
              <a:rPr lang="he-IL" dirty="0"/>
              <a:t>מעניין: עד כה, היא הציגה את עצמה כקורבן. עכשיו אני שואל את עצמי: זה הכל? אחרי הכל, אם היא צריכה את התרופה הזאת, היא לא יכולה להיות רק קורבן, היא חייבת להיות האנרגיה של התוקף, שכן הנחש הוא גם קורבן וגם תוקפן</a:t>
            </a:r>
            <a:r>
              <a:rPr lang="he-IL" dirty="0" smtClean="0"/>
              <a:t>. לכן שאלתי מה את אוהבת או לא אוהבת לראות. </a:t>
            </a:r>
          </a:p>
          <a:p>
            <a:pPr algn="r" rtl="1"/>
            <a:r>
              <a:rPr lang="he-IL" dirty="0"/>
              <a:t/>
            </a:r>
            <a:br>
              <a:rPr lang="he-IL" dirty="0"/>
            </a:br>
            <a:r>
              <a:rPr lang="he-IL" dirty="0"/>
              <a:t>והיא עונה. יש </a:t>
            </a:r>
            <a:r>
              <a:rPr lang="he-IL" dirty="0" smtClean="0"/>
              <a:t>סצנה </a:t>
            </a:r>
            <a:r>
              <a:rPr lang="he-IL" dirty="0"/>
              <a:t>אחת שהיא זוכרת מסרט שהיא לא אהבה. היא אומרת שהיא שונאת אלימות. "אני </a:t>
            </a:r>
            <a:r>
              <a:rPr lang="he-IL" dirty="0" smtClean="0"/>
              <a:t>שונאת </a:t>
            </a:r>
            <a:r>
              <a:rPr lang="he-IL" dirty="0"/>
              <a:t>להסתכל על אלימות נגד אנשים אחרים". </a:t>
            </a:r>
            <a:br>
              <a:rPr lang="he-IL" dirty="0"/>
            </a:br>
            <a:r>
              <a:rPr lang="he-IL" dirty="0"/>
              <a:t>אלימות היא עינויים, כאב. צפיתי בסרט הזה, שבו נשים בסין קשורות </a:t>
            </a:r>
            <a:r>
              <a:rPr lang="he-IL" dirty="0" smtClean="0"/>
              <a:t>ומכניסים </a:t>
            </a:r>
            <a:r>
              <a:rPr lang="he-IL" dirty="0"/>
              <a:t>אותן </a:t>
            </a:r>
            <a:r>
              <a:rPr lang="he-IL" dirty="0" smtClean="0"/>
              <a:t>למקום עם נחשים</a:t>
            </a:r>
            <a:r>
              <a:rPr lang="he-IL" dirty="0"/>
              <a:t>. נחשים זוחלים לתוך עיניהם אל תוך הפה, ואל כל חלקי גופם. אני </a:t>
            </a:r>
            <a:r>
              <a:rPr lang="he-IL" dirty="0" smtClean="0"/>
              <a:t>חושבת </a:t>
            </a:r>
            <a:r>
              <a:rPr lang="he-IL" dirty="0"/>
              <a:t>שזה מגעיל. כולם מתו. </a:t>
            </a:r>
            <a:endParaRPr lang="he-IL" dirty="0" smtClean="0"/>
          </a:p>
          <a:p>
            <a:pPr algn="r" rtl="1"/>
            <a:r>
              <a:rPr lang="he-IL" dirty="0" smtClean="0"/>
              <a:t>מה </a:t>
            </a:r>
            <a:r>
              <a:rPr lang="he-IL" dirty="0"/>
              <a:t>החוויה שלך? היא אומרת: ת: אימה, זה כל כך לא אנושי. </a:t>
            </a:r>
            <a:endParaRPr lang="he-IL" dirty="0" smtClean="0"/>
          </a:p>
          <a:p>
            <a:pPr algn="r" rtl="1"/>
            <a:r>
              <a:rPr lang="he-IL" dirty="0" smtClean="0"/>
              <a:t>ומה </a:t>
            </a:r>
            <a:r>
              <a:rPr lang="he-IL" dirty="0"/>
              <a:t>הם הרגשות שלך? </a:t>
            </a:r>
            <a:r>
              <a:rPr lang="he-IL" dirty="0" smtClean="0"/>
              <a:t>היא </a:t>
            </a:r>
            <a:r>
              <a:rPr lang="he-IL" dirty="0"/>
              <a:t>עוצמת את עיניה </a:t>
            </a:r>
            <a:r>
              <a:rPr lang="he-IL" dirty="0" smtClean="0"/>
              <a:t>ואומרת: זה </a:t>
            </a:r>
            <a:r>
              <a:rPr lang="he-IL" dirty="0"/>
              <a:t>כעס, אני רוצה להרוג אותם. אני רוצה לזנק עליהם ולהרוג אותם ... אני רק רוצה לזנק עליהם (מחווה: </a:t>
            </a:r>
            <a:r>
              <a:rPr lang="he-IL" dirty="0" smtClean="0"/>
              <a:t>מראה כאילו קופצת </a:t>
            </a:r>
            <a:r>
              <a:rPr lang="he-IL" dirty="0"/>
              <a:t>ואז </a:t>
            </a:r>
            <a:r>
              <a:rPr lang="he-IL" dirty="0" smtClean="0"/>
              <a:t>תופסת </a:t>
            </a:r>
            <a:r>
              <a:rPr lang="he-IL" dirty="0"/>
              <a:t>את </a:t>
            </a:r>
            <a:r>
              <a:rPr lang="he-IL" dirty="0" smtClean="0"/>
              <a:t>עצמה </a:t>
            </a:r>
            <a:r>
              <a:rPr lang="he-IL" dirty="0"/>
              <a:t>בגרון), לתפוס אותם בגרון להרוג אותם. אני רוצה את זה באופן ספונטני, גם אם אמות בתהליך, אני רק רוצה לעשות את זה.</a:t>
            </a:r>
            <a:endParaRPr lang="en-US" dirty="0"/>
          </a:p>
        </p:txBody>
      </p:sp>
    </p:spTree>
    <p:extLst>
      <p:ext uri="{BB962C8B-B14F-4D97-AF65-F5344CB8AC3E}">
        <p14:creationId xmlns:p14="http://schemas.microsoft.com/office/powerpoint/2010/main" val="6149855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461940"/>
          </a:xfrm>
        </p:spPr>
        <p:txBody>
          <a:bodyPr>
            <a:norm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p:txBody>
          <a:bodyPr/>
          <a:lstStyle/>
          <a:p>
            <a:pPr algn="r" rtl="1"/>
            <a:r>
              <a:rPr lang="he-IL" dirty="0"/>
              <a:t>זהו אחד הנושאים </a:t>
            </a:r>
            <a:r>
              <a:rPr lang="he-IL" dirty="0" smtClean="0"/>
              <a:t>של </a:t>
            </a:r>
            <a:r>
              <a:rPr lang="en-US" dirty="0" smtClean="0"/>
              <a:t>ASPID</a:t>
            </a:r>
            <a:r>
              <a:rPr lang="he-IL" dirty="0" smtClean="0"/>
              <a:t>  . </a:t>
            </a:r>
            <a:r>
              <a:rPr lang="he-IL" dirty="0"/>
              <a:t>הם פחות </a:t>
            </a:r>
            <a:r>
              <a:rPr lang="he-IL" dirty="0" smtClean="0"/>
              <a:t>מתכננים, </a:t>
            </a:r>
            <a:r>
              <a:rPr lang="he-IL" dirty="0"/>
              <a:t>פחות תכנון מאשר </a:t>
            </a:r>
            <a:r>
              <a:rPr lang="en-US" dirty="0" smtClean="0"/>
              <a:t>VIPERA</a:t>
            </a:r>
            <a:r>
              <a:rPr lang="he-IL" dirty="0" smtClean="0"/>
              <a:t>.ל </a:t>
            </a:r>
            <a:r>
              <a:rPr lang="en-US" dirty="0" smtClean="0"/>
              <a:t>VIPERA</a:t>
            </a:r>
            <a:r>
              <a:rPr lang="he-IL" dirty="0" smtClean="0"/>
              <a:t> </a:t>
            </a:r>
            <a:r>
              <a:rPr lang="he-IL" dirty="0" smtClean="0"/>
              <a:t>חשוב </a:t>
            </a:r>
            <a:r>
              <a:rPr lang="he-IL" dirty="0" smtClean="0"/>
              <a:t>הזמן</a:t>
            </a:r>
            <a:r>
              <a:rPr lang="he-IL" dirty="0"/>
              <a:t>: "מתי אני יכול לעשות את זה? מה הסיכויים? "אבל </a:t>
            </a:r>
            <a:r>
              <a:rPr lang="en-US" dirty="0" smtClean="0"/>
              <a:t>ASPIDS</a:t>
            </a:r>
            <a:r>
              <a:rPr lang="he-IL" dirty="0" smtClean="0"/>
              <a:t> </a:t>
            </a:r>
            <a:r>
              <a:rPr lang="he-IL" dirty="0"/>
              <a:t>פשוט תוקפים, וגם אם הם ימותו, הם עדיין יעשו את זה, כי הכל רותח בתוכם. במקום הזה, מהצד התוקפני שלה, מתוך האלימות שלה, היא מגלה שהכל נראה כמעט כמו </a:t>
            </a:r>
            <a:r>
              <a:rPr lang="he-IL" dirty="0" smtClean="0"/>
              <a:t>קורבן בעצמי. </a:t>
            </a:r>
            <a:r>
              <a:rPr lang="he-IL" dirty="0"/>
              <a:t>לכן, היא קיבלה </a:t>
            </a:r>
            <a:r>
              <a:rPr lang="he-IL" dirty="0" smtClean="0"/>
              <a:t>רמדי </a:t>
            </a:r>
            <a:r>
              <a:rPr lang="he-IL" dirty="0"/>
              <a:t>של מאמבה שחורה. </a:t>
            </a:r>
            <a:r>
              <a:rPr lang="he-IL" dirty="0" smtClean="0"/>
              <a:t>: </a:t>
            </a:r>
            <a:r>
              <a:rPr lang="en-US" dirty="0"/>
              <a:t>Dendroaspis polylepis </a:t>
            </a:r>
            <a:r>
              <a:rPr lang="en-US" dirty="0" smtClean="0"/>
              <a:t>1M</a:t>
            </a:r>
            <a:endParaRPr lang="he-IL" dirty="0" smtClean="0"/>
          </a:p>
          <a:p>
            <a:pPr algn="r" rtl="1"/>
            <a:r>
              <a:rPr lang="he-IL" dirty="0"/>
              <a:t>צפיתי </a:t>
            </a:r>
            <a:r>
              <a:rPr lang="he-IL" dirty="0" smtClean="0"/>
              <a:t>במטופלת </a:t>
            </a:r>
            <a:r>
              <a:rPr lang="he-IL" dirty="0"/>
              <a:t>כל הזמן, וזה הלך טוב מאוד. רוב בעיותיה נעלמו. זה היה אפשרי להפסיק את הטיפול עם סטרואידים, </a:t>
            </a:r>
            <a:r>
              <a:rPr lang="he-IL" dirty="0" smtClean="0"/>
              <a:t>תפקודי הכבד חזרו </a:t>
            </a:r>
            <a:r>
              <a:rPr lang="he-IL" dirty="0"/>
              <a:t>למצב נורמלי. והיא אומרת: בתוך </a:t>
            </a:r>
            <a:r>
              <a:rPr lang="he-IL" dirty="0" smtClean="0"/>
              <a:t>עצמי, </a:t>
            </a:r>
            <a:r>
              <a:rPr lang="he-IL" dirty="0"/>
              <a:t>היא חווה מהפכה מלאה של שינוי. זה היה מעניין מאוד, ושאלתי אותה מה </a:t>
            </a:r>
            <a:r>
              <a:rPr lang="he-IL" dirty="0" smtClean="0"/>
              <a:t>מצבה עם החברה הזאת </a:t>
            </a:r>
            <a:r>
              <a:rPr lang="he-IL" dirty="0"/>
              <a:t>שהרתיע אותה. היא אמרה: "זה הכול בעבר. אני לא </a:t>
            </a:r>
            <a:r>
              <a:rPr lang="he-IL" dirty="0" smtClean="0"/>
              <a:t>נפגשת אתה </a:t>
            </a:r>
            <a:r>
              <a:rPr lang="he-IL" dirty="0"/>
              <a:t>יותר, ואין לי עוד רגשות הקשורים אליה ".</a:t>
            </a:r>
            <a:endParaRPr lang="en-US" dirty="0"/>
          </a:p>
        </p:txBody>
      </p:sp>
    </p:spTree>
    <p:extLst>
      <p:ext uri="{BB962C8B-B14F-4D97-AF65-F5344CB8AC3E}">
        <p14:creationId xmlns:p14="http://schemas.microsoft.com/office/powerpoint/2010/main" val="825064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268510"/>
          </a:xfrm>
        </p:spPr>
        <p:txBody>
          <a:bodyPr>
            <a:normAutofit fontScale="90000"/>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p:txBody>
          <a:bodyPr/>
          <a:lstStyle/>
          <a:p>
            <a:pPr marL="0" indent="0" algn="r" rtl="1">
              <a:buNone/>
            </a:pPr>
            <a:r>
              <a:rPr lang="he-IL" dirty="0"/>
              <a:t>איש פלוטו </a:t>
            </a:r>
            <a:r>
              <a:rPr lang="he-IL" dirty="0" smtClean="0"/>
              <a:t>הוא עוצמתי, הוא מזיז </a:t>
            </a:r>
            <a:r>
              <a:rPr lang="he-IL" dirty="0"/>
              <a:t>ההרים, גלובלי, עוסק בכוח </a:t>
            </a:r>
            <a:r>
              <a:rPr lang="he-IL" dirty="0" smtClean="0"/>
              <a:t>ולומד </a:t>
            </a:r>
            <a:r>
              <a:rPr lang="he-IL" dirty="0"/>
              <a:t>להתמודד בצורה נכונה עם כוח זה </a:t>
            </a:r>
            <a:r>
              <a:rPr lang="he-IL" dirty="0" smtClean="0"/>
              <a:t>יכול שיעזור לאחרים ויכול להיות שלא יעזור לאחרים </a:t>
            </a:r>
            <a:r>
              <a:rPr lang="he-IL" dirty="0"/>
              <a:t>לאורך כל החיים. פלוטו גם שולט בתת מודע. היכולת שלו לזרז את הפחדים העמוקים ביותר שלנו מוכחת היטב. מאמבה מביאה את הפחד שלנו מהצל, מהפרויקטים שלנו ומביאה אותם אלינו בצורה של חלומות. פלוטו הוא הכוכב היחיד שיכול ללכת עמוק לתוך המקומות הנסתרים ביותר של </a:t>
            </a:r>
            <a:r>
              <a:rPr lang="he-IL" dirty="0" smtClean="0"/>
              <a:t>הפרט</a:t>
            </a:r>
            <a:r>
              <a:rPr lang="he-IL" dirty="0"/>
              <a:t>, לתוך הרוח שלנו, לטוב ולרע</a:t>
            </a:r>
            <a:r>
              <a:rPr lang="he-IL" dirty="0" smtClean="0"/>
              <a:t>.</a:t>
            </a:r>
          </a:p>
          <a:p>
            <a:pPr marL="0" indent="0" algn="r" rtl="1">
              <a:buNone/>
            </a:pPr>
            <a:r>
              <a:rPr lang="he-IL" dirty="0"/>
              <a:t> נחשים מסמלים את האנרגיה הרוחנית של קונדליני. כאשר היא מתעוררת, האנרגיה של קונדליני פשוט עולה דרך כל שבע הצ'אקרות הגדולות, החל מן השורש, ועולה בתנועה גלית, </a:t>
            </a:r>
            <a:r>
              <a:rPr lang="he-IL" dirty="0" smtClean="0"/>
              <a:t>כמו נחש, כאשר </a:t>
            </a:r>
            <a:r>
              <a:rPr lang="he-IL" dirty="0"/>
              <a:t>קונדליני </a:t>
            </a:r>
            <a:r>
              <a:rPr lang="he-IL" dirty="0" smtClean="0"/>
              <a:t>מתעוררת היא מתפתלת</a:t>
            </a:r>
            <a:r>
              <a:rPr lang="he-IL" dirty="0"/>
              <a:t>, היא עולה מן החור בחלק העליון של הראש, ומתמזגת עם אלוהים / אלילה / רוח גדולה / בודהה (או מי </a:t>
            </a:r>
            <a:r>
              <a:rPr lang="he-IL" dirty="0" smtClean="0"/>
              <a:t>שאתה </a:t>
            </a:r>
            <a:r>
              <a:rPr lang="he-IL" dirty="0"/>
              <a:t>מאמין). וממבה צריכה להיחשב כתרופה אפשרית למחלת נפש חזקה, כגון פסיכוזה קשה, הפרעה נפשית כרונית וסכיזופרניה.</a:t>
            </a:r>
            <a:endParaRPr lang="en-US" dirty="0"/>
          </a:p>
        </p:txBody>
      </p:sp>
    </p:spTree>
    <p:extLst>
      <p:ext uri="{BB962C8B-B14F-4D97-AF65-F5344CB8AC3E}">
        <p14:creationId xmlns:p14="http://schemas.microsoft.com/office/powerpoint/2010/main" val="3843933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180587"/>
          </a:xfrm>
        </p:spPr>
        <p:txBody>
          <a:bodyPr>
            <a:no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1828800"/>
            <a:ext cx="8595360" cy="4351337"/>
          </a:xfrm>
        </p:spPr>
        <p:txBody>
          <a:bodyPr/>
          <a:lstStyle/>
          <a:p>
            <a:pPr marL="0" indent="0" algn="r" rtl="1">
              <a:buNone/>
            </a:pPr>
            <a:r>
              <a:rPr lang="he-IL" dirty="0"/>
              <a:t>לאדם שיש לו </a:t>
            </a:r>
            <a:r>
              <a:rPr lang="he-IL" dirty="0" smtClean="0"/>
              <a:t>קונסטיטוציה של מאמבה </a:t>
            </a:r>
            <a:r>
              <a:rPr lang="he-IL" dirty="0"/>
              <a:t>יהיו חיים מלאים בבעיות "משפחתיות". </a:t>
            </a:r>
            <a:r>
              <a:rPr lang="he-IL" dirty="0" smtClean="0"/>
              <a:t>הם </a:t>
            </a:r>
            <a:r>
              <a:rPr lang="he-IL" dirty="0"/>
              <a:t>חייבים לשבור תמונות ישנות (לזרוק את העור) ולהתפתח יותר בתוך עצמם, ולא בתפקיד שהם שיחקו במשפחה שלהם. יש תשוקה מטורפת להגן על ילדיהם</a:t>
            </a:r>
            <a:r>
              <a:rPr lang="he-IL"/>
              <a:t>, </a:t>
            </a:r>
            <a:r>
              <a:rPr lang="he-IL" smtClean="0"/>
              <a:t>והמאמבה </a:t>
            </a:r>
            <a:r>
              <a:rPr lang="he-IL" dirty="0"/>
              <a:t>צריכה ללמוד כיצד לאפשר להם לחיות</a:t>
            </a:r>
            <a:r>
              <a:rPr lang="he-IL" dirty="0" smtClean="0"/>
              <a:t>.</a:t>
            </a:r>
          </a:p>
          <a:p>
            <a:pPr marL="0" indent="0" algn="r" rtl="1">
              <a:buNone/>
            </a:pPr>
            <a:endParaRPr lang="he-IL" dirty="0"/>
          </a:p>
          <a:p>
            <a:pPr marL="0" indent="0" algn="r" rtl="1">
              <a:buNone/>
            </a:pPr>
            <a:r>
              <a:rPr lang="he-IL" dirty="0"/>
              <a:t>במובן לא בריא, ההורה של מאמבה יכול "לחנוק" את הילד - נער שמנסה לבחון את האינדיווידואליזם שלו. במובן בריא, ממבה לומד לזוז הצידה כדי לתת לילד שלו לעשות טעויות, שעליהם </a:t>
            </a:r>
            <a:r>
              <a:rPr lang="he-IL"/>
              <a:t>הם </a:t>
            </a:r>
            <a:r>
              <a:rPr lang="he-IL" smtClean="0"/>
              <a:t>ילמדו בעתיד, </a:t>
            </a:r>
            <a:r>
              <a:rPr lang="he-IL" dirty="0"/>
              <a:t>במקום להיות שם תמיד כדי להגן עליהם מפני אבנים </a:t>
            </a:r>
            <a:r>
              <a:rPr lang="he-IL"/>
              <a:t>וחצים </a:t>
            </a:r>
            <a:r>
              <a:rPr lang="he-IL" smtClean="0"/>
              <a:t>וכך יוותרו </a:t>
            </a:r>
            <a:r>
              <a:rPr lang="he-IL" dirty="0"/>
              <a:t>על החיים.</a:t>
            </a:r>
            <a:endParaRPr lang="en-US" dirty="0"/>
          </a:p>
        </p:txBody>
      </p:sp>
    </p:spTree>
    <p:extLst>
      <p:ext uri="{BB962C8B-B14F-4D97-AF65-F5344CB8AC3E}">
        <p14:creationId xmlns:p14="http://schemas.microsoft.com/office/powerpoint/2010/main" val="32595705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233340"/>
          </a:xfrm>
        </p:spPr>
        <p:txBody>
          <a:bodyPr>
            <a:no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p:txBody>
          <a:bodyPr/>
          <a:lstStyle/>
          <a:p>
            <a:pPr marL="0" indent="0" algn="r" rtl="1">
              <a:buNone/>
            </a:pPr>
            <a:endParaRPr lang="he-IL" dirty="0"/>
          </a:p>
          <a:p>
            <a:pPr marL="0" indent="0" algn="r" rtl="1">
              <a:buNone/>
            </a:pPr>
            <a:r>
              <a:rPr lang="he-IL" dirty="0"/>
              <a:t>אדם מאמבה יכול </a:t>
            </a:r>
            <a:r>
              <a:rPr lang="he-IL" dirty="0" smtClean="0"/>
              <a:t>להיות לא</a:t>
            </a:r>
            <a:r>
              <a:rPr lang="en-US" dirty="0" smtClean="0"/>
              <a:t> </a:t>
            </a:r>
            <a:r>
              <a:rPr lang="he-IL" dirty="0" smtClean="0"/>
              <a:t> מובן כראוי , מואשם </a:t>
            </a:r>
            <a:r>
              <a:rPr lang="he-IL" dirty="0"/>
              <a:t>באכזריות או </a:t>
            </a:r>
            <a:r>
              <a:rPr lang="he-IL" dirty="0" smtClean="0"/>
              <a:t>ובפעולה </a:t>
            </a:r>
            <a:r>
              <a:rPr lang="he-IL" dirty="0"/>
              <a:t>או אירוע שבו הוא לא לקח חלק. לכן, </a:t>
            </a:r>
            <a:r>
              <a:rPr lang="en-US" dirty="0" smtClean="0"/>
              <a:t>Mamba</a:t>
            </a:r>
            <a:r>
              <a:rPr lang="he-IL" dirty="0" smtClean="0"/>
              <a:t> </a:t>
            </a:r>
            <a:r>
              <a:rPr lang="en-US" dirty="0" smtClean="0"/>
              <a:t> </a:t>
            </a:r>
            <a:r>
              <a:rPr lang="he-IL" dirty="0"/>
              <a:t>נמשך לתוך השכבות התחתונות של החברה, החושך, עם </a:t>
            </a:r>
            <a:r>
              <a:rPr lang="he-IL" dirty="0" smtClean="0"/>
              <a:t>התמכרויות לסמים. </a:t>
            </a:r>
            <a:r>
              <a:rPr lang="he-IL" dirty="0"/>
              <a:t>הם יכולים להיכנס </a:t>
            </a:r>
            <a:r>
              <a:rPr lang="he-IL" dirty="0" smtClean="0"/>
              <a:t>לתוך </a:t>
            </a:r>
            <a:r>
              <a:rPr lang="he-IL" dirty="0"/>
              <a:t>זה בגלל אמון </a:t>
            </a:r>
            <a:r>
              <a:rPr lang="he-IL" dirty="0" smtClean="0"/>
              <a:t>באחרים</a:t>
            </a:r>
            <a:r>
              <a:rPr lang="he-IL" dirty="0"/>
              <a:t>. ואז הם יכולים לסיים את הנפילה, לקחת הכל על עצמם. או שהם יכולים להתמודד עם מי שלוקח סמים </a:t>
            </a:r>
            <a:r>
              <a:rPr lang="he-IL" dirty="0" smtClean="0"/>
              <a:t>או שיש </a:t>
            </a:r>
            <a:r>
              <a:rPr lang="he-IL" dirty="0"/>
              <a:t>הפרות אחרות, והם נשארים איתם במשך שנים</a:t>
            </a:r>
            <a:r>
              <a:rPr lang="he-IL" dirty="0" smtClean="0"/>
              <a:t>.</a:t>
            </a:r>
          </a:p>
          <a:p>
            <a:pPr marL="0" indent="0" algn="r" rtl="1">
              <a:buNone/>
            </a:pPr>
            <a:endParaRPr lang="he-IL" dirty="0"/>
          </a:p>
          <a:p>
            <a:pPr marL="0" indent="0" algn="r" rtl="1">
              <a:buNone/>
            </a:pPr>
            <a:r>
              <a:rPr lang="he-IL" dirty="0" smtClean="0"/>
              <a:t>מאמבה </a:t>
            </a:r>
            <a:r>
              <a:rPr lang="he-IL" dirty="0"/>
              <a:t>היא טריטוריאלית. הם מסוגלים להכריז על הגבולות שלהם בבירור ובתקיפות. הם כנים, אם כי בעת הצורך, הם יכולים להראות את הצד הפוליטי שלהם ואת היכולת לתמרן. מן הצד הלא בריא, אדם </a:t>
            </a:r>
            <a:r>
              <a:rPr lang="he-IL" dirty="0" smtClean="0"/>
              <a:t>מאמבה </a:t>
            </a:r>
            <a:r>
              <a:rPr lang="he-IL" dirty="0"/>
              <a:t>עשוי להיות שקרן מושלם, שקרן ויכול למכור קוביות קרח </a:t>
            </a:r>
            <a:r>
              <a:rPr lang="he-IL" dirty="0" smtClean="0"/>
              <a:t>לאסקימוסים.</a:t>
            </a:r>
            <a:endParaRPr lang="en-US" dirty="0"/>
          </a:p>
        </p:txBody>
      </p:sp>
    </p:spTree>
    <p:extLst>
      <p:ext uri="{BB962C8B-B14F-4D97-AF65-F5344CB8AC3E}">
        <p14:creationId xmlns:p14="http://schemas.microsoft.com/office/powerpoint/2010/main" val="12567433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8"/>
            <a:ext cx="9692640" cy="198171"/>
          </a:xfrm>
        </p:spPr>
        <p:txBody>
          <a:bodyPr>
            <a:no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1354016"/>
            <a:ext cx="8595360" cy="4826122"/>
          </a:xfrm>
        </p:spPr>
        <p:txBody>
          <a:bodyPr>
            <a:normAutofit/>
          </a:bodyPr>
          <a:lstStyle/>
          <a:p>
            <a:pPr marL="0" indent="0" algn="r" rtl="1">
              <a:buNone/>
            </a:pPr>
            <a:r>
              <a:rPr lang="he-IL" dirty="0" smtClean="0"/>
              <a:t>תקופת הזיווג אצל המאמבה היא באביב</a:t>
            </a:r>
            <a:r>
              <a:rPr lang="he-IL" dirty="0"/>
              <a:t>, לאחר תקופה ארוכה של משחק מקדים. הם </a:t>
            </a:r>
            <a:r>
              <a:rPr lang="he-IL" dirty="0" smtClean="0"/>
              <a:t>מגנים </a:t>
            </a:r>
            <a:r>
              <a:rPr lang="he-IL" dirty="0"/>
              <a:t>על הביצים ועל הצעירים. עותק של אדם, במערכת יחסים בריאה, יהיה מרוצה מאוד עם סקס. במערכת יחסים </a:t>
            </a:r>
            <a:r>
              <a:rPr lang="he-IL" dirty="0" smtClean="0"/>
              <a:t>חולנית, </a:t>
            </a:r>
            <a:r>
              <a:rPr lang="he-IL" dirty="0"/>
              <a:t>התשוקה המינית שלהם יכולה להיות אלימה, ואין שום נאמנות לבן הזוג</a:t>
            </a:r>
            <a:r>
              <a:rPr lang="he-IL" dirty="0" smtClean="0"/>
              <a:t>. </a:t>
            </a:r>
          </a:p>
          <a:p>
            <a:pPr marL="0" indent="0" algn="r" rtl="1">
              <a:buNone/>
            </a:pPr>
            <a:endParaRPr lang="he-IL" dirty="0"/>
          </a:p>
          <a:p>
            <a:pPr marL="0" indent="0" algn="r" rtl="1">
              <a:buNone/>
            </a:pPr>
            <a:r>
              <a:rPr lang="he-IL" dirty="0"/>
              <a:t>שני הנושאים של הרצון של </a:t>
            </a:r>
            <a:r>
              <a:rPr lang="he-IL" dirty="0" smtClean="0"/>
              <a:t>המאמבה </a:t>
            </a:r>
            <a:r>
              <a:rPr lang="he-IL" dirty="0"/>
              <a:t>באים לידי ביטוי בדרך כלל בתהליכי החשיבה שלהם. סוגי מאמבה בריאים יראו את כל החלופות ודרכי הפעולה. הם יבחרו את הדרך הפחות מזיקה והכי ישירה </a:t>
            </a:r>
            <a:r>
              <a:rPr lang="he-IL" dirty="0" smtClean="0"/>
              <a:t>שקיימת </a:t>
            </a:r>
            <a:r>
              <a:rPr lang="he-IL" dirty="0"/>
              <a:t>אם הם במצב בריא. הרצון להרוג </a:t>
            </a:r>
            <a:r>
              <a:rPr lang="he-IL" dirty="0" smtClean="0"/>
              <a:t>קיים, אך </a:t>
            </a:r>
            <a:r>
              <a:rPr lang="he-IL" dirty="0"/>
              <a:t>הם לא מגיבים אליו. </a:t>
            </a:r>
            <a:r>
              <a:rPr lang="he-IL" dirty="0" smtClean="0"/>
              <a:t>יש להם רצון </a:t>
            </a:r>
            <a:r>
              <a:rPr lang="he-IL" dirty="0"/>
              <a:t>לגרום לאדם לסבול, כפי </a:t>
            </a:r>
            <a:r>
              <a:rPr lang="he-IL" dirty="0" smtClean="0"/>
              <a:t>שהם נאלצו לסבול הנקודה </a:t>
            </a:r>
            <a:r>
              <a:rPr lang="he-IL" dirty="0"/>
              <a:t>כאן היא שהאדם </a:t>
            </a:r>
            <a:r>
              <a:rPr lang="he-IL" dirty="0" smtClean="0"/>
              <a:t>מאמבה </a:t>
            </a:r>
            <a:r>
              <a:rPr lang="he-IL" dirty="0"/>
              <a:t>בוחר את הקרקע הגבוהה, ואינו נכנע לתגובות </a:t>
            </a:r>
            <a:r>
              <a:rPr lang="he-IL" dirty="0" smtClean="0"/>
              <a:t>נמוכות</a:t>
            </a:r>
            <a:r>
              <a:rPr lang="he-IL" dirty="0"/>
              <a:t>, פנימיות ופרימיטיביות. אצל אדם לא בריא </a:t>
            </a:r>
            <a:r>
              <a:rPr lang="he-IL" dirty="0" smtClean="0"/>
              <a:t>–ישנו כעס </a:t>
            </a:r>
            <a:r>
              <a:rPr lang="he-IL" dirty="0"/>
              <a:t>מטורף ומלא תשוקה </a:t>
            </a:r>
            <a:r>
              <a:rPr lang="he-IL" dirty="0" smtClean="0"/>
              <a:t>שעלול </a:t>
            </a:r>
            <a:r>
              <a:rPr lang="he-IL" dirty="0"/>
              <a:t>לגרום נזק פיזי לאלו המקיפים אותו.</a:t>
            </a:r>
            <a:endParaRPr lang="en-US" dirty="0"/>
          </a:p>
        </p:txBody>
      </p:sp>
    </p:spTree>
    <p:extLst>
      <p:ext uri="{BB962C8B-B14F-4D97-AF65-F5344CB8AC3E}">
        <p14:creationId xmlns:p14="http://schemas.microsoft.com/office/powerpoint/2010/main" val="1501538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261872" y="294199"/>
            <a:ext cx="9692640" cy="163002"/>
          </a:xfrm>
        </p:spPr>
        <p:txBody>
          <a:bodyPr>
            <a:noAutofit/>
          </a:bodyPr>
          <a:lstStyle/>
          <a:p>
            <a:r>
              <a:rPr lang="he-IL" sz="1600" dirty="0" smtClean="0">
                <a:latin typeface="Gisha" panose="020B0502040204020203" pitchFamily="34" charset="-79"/>
                <a:cs typeface="Gisha" panose="020B0502040204020203" pitchFamily="34" charset="-79"/>
              </a:rPr>
              <a:t>מאמבה שחורה                                                                                     </a:t>
            </a:r>
            <a:endParaRPr lang="en-US" sz="1600" dirty="0">
              <a:latin typeface="Gisha" panose="020B0502040204020203" pitchFamily="34" charset="-79"/>
              <a:cs typeface="Gisha" panose="020B0502040204020203" pitchFamily="34" charset="-79"/>
            </a:endParaRPr>
          </a:p>
        </p:txBody>
      </p:sp>
      <p:sp>
        <p:nvSpPr>
          <p:cNvPr id="3" name="מציין מיקום תוכן 2"/>
          <p:cNvSpPr>
            <a:spLocks noGrp="1"/>
          </p:cNvSpPr>
          <p:nvPr>
            <p:ph idx="1"/>
          </p:nvPr>
        </p:nvSpPr>
        <p:spPr>
          <a:xfrm>
            <a:off x="1261872" y="1019908"/>
            <a:ext cx="8595360" cy="5160229"/>
          </a:xfrm>
        </p:spPr>
        <p:txBody>
          <a:bodyPr/>
          <a:lstStyle/>
          <a:p>
            <a:pPr marL="0" indent="0" algn="r" rtl="1">
              <a:buNone/>
            </a:pPr>
            <a:endParaRPr lang="he-IL" dirty="0"/>
          </a:p>
          <a:p>
            <a:pPr marL="0" indent="0" algn="r" rtl="1">
              <a:buNone/>
            </a:pPr>
            <a:r>
              <a:rPr lang="he-IL" dirty="0"/>
              <a:t>הם יכולים להיות מאוד </a:t>
            </a:r>
            <a:r>
              <a:rPr lang="he-IL" dirty="0" smtClean="0"/>
              <a:t>מעליבים </a:t>
            </a:r>
            <a:r>
              <a:rPr lang="he-IL" dirty="0"/>
              <a:t>נפשית, רגשית ופיזית. במקרה הגרוע ביותר, הם סוציופתים, ללא רגשות של חרטה, </a:t>
            </a:r>
            <a:r>
              <a:rPr lang="he-IL" dirty="0" smtClean="0"/>
              <a:t>או רגשות </a:t>
            </a:r>
            <a:r>
              <a:rPr lang="he-IL" dirty="0"/>
              <a:t>כלפי אף אחד. הם על גל של זעם וזעם כלפי אחרים שהשפילו אותם, </a:t>
            </a:r>
            <a:r>
              <a:rPr lang="he-IL" dirty="0" smtClean="0"/>
              <a:t>ביישו </a:t>
            </a:r>
            <a:r>
              <a:rPr lang="he-IL" dirty="0"/>
              <a:t>אותם, פגעו בהם או האשימו אותם במשהו שהם עשו. על מאמבה, האפריקאים מדברים </a:t>
            </a:r>
            <a:r>
              <a:rPr lang="he-IL" dirty="0" smtClean="0"/>
              <a:t>על </a:t>
            </a:r>
            <a:r>
              <a:rPr lang="he-IL" dirty="0"/>
              <a:t>"התגשמות המוות" כאשר, למעשה, זה נחש ביישן, מסוגל בהחלט להסתדר עם אנשים ואחרים</a:t>
            </a:r>
            <a:r>
              <a:rPr lang="he-IL" dirty="0" smtClean="0"/>
              <a:t>.</a:t>
            </a:r>
          </a:p>
          <a:p>
            <a:pPr marL="0" indent="0" algn="r" rtl="1">
              <a:buNone/>
            </a:pPr>
            <a:r>
              <a:rPr lang="he-IL" dirty="0"/>
              <a:t>עם פרספקטיבות מטאפיזיות ומקרו-קוסמיות, </a:t>
            </a:r>
            <a:r>
              <a:rPr lang="he-IL" dirty="0" smtClean="0"/>
              <a:t>מאמבה </a:t>
            </a:r>
            <a:r>
              <a:rPr lang="he-IL" dirty="0"/>
              <a:t>הוא רוחני מטבעו, והוא יכול להיות חושני. השאלה היא, איך הם משתמשים בחוש השישי הזה? האם הם עוזרים לאחרים עם זה ולהשתמש בו לעזרה? או שהם לא עוזרים לאנשים, וכך נופלים לקטגוריה של כישוף שלוקח אנרגיה מאנשים אחרים בניגוד לרצונם? אדם </a:t>
            </a:r>
            <a:r>
              <a:rPr lang="he-IL" dirty="0" smtClean="0"/>
              <a:t>מאמבה </a:t>
            </a:r>
            <a:r>
              <a:rPr lang="he-IL" dirty="0"/>
              <a:t>מסוגל לשניהם, תלוי אם </a:t>
            </a:r>
            <a:r>
              <a:rPr lang="he-IL" dirty="0" smtClean="0"/>
              <a:t>הכוח </a:t>
            </a:r>
            <a:r>
              <a:rPr lang="he-IL" dirty="0" smtClean="0"/>
              <a:t>הוויטלי הוא מאוזן וחזק או </a:t>
            </a:r>
            <a:r>
              <a:rPr lang="he-IL" dirty="0"/>
              <a:t>לא יציב.</a:t>
            </a:r>
            <a:endParaRPr lang="en-US" dirty="0"/>
          </a:p>
        </p:txBody>
      </p:sp>
    </p:spTree>
    <p:extLst>
      <p:ext uri="{BB962C8B-B14F-4D97-AF65-F5344CB8AC3E}">
        <p14:creationId xmlns:p14="http://schemas.microsoft.com/office/powerpoint/2010/main" val="3321664523"/>
      </p:ext>
    </p:extLst>
  </p:cSld>
  <p:clrMapOvr>
    <a:masterClrMapping/>
  </p:clrMapOvr>
</p:sld>
</file>

<file path=ppt/theme/theme1.xml><?xml version="1.0" encoding="utf-8"?>
<a:theme xmlns:a="http://schemas.openxmlformats.org/drawingml/2006/main" name="View">
  <a:themeElements>
    <a:clrScheme name="View">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3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7B713C7F-58B7-4AE9-B361-B13EB9EC4C0C}"/>
    </a:ext>
  </a:extLst>
</a:theme>
</file>

<file path=docProps/app.xml><?xml version="1.0" encoding="utf-8"?>
<Properties xmlns="http://schemas.openxmlformats.org/officeDocument/2006/extended-properties" xmlns:vt="http://schemas.openxmlformats.org/officeDocument/2006/docPropsVTypes">
  <Template>TM03457515[[fn=תצוגה]]</Template>
  <TotalTime>6734</TotalTime>
  <Words>3419</Words>
  <Application>Microsoft Office PowerPoint</Application>
  <PresentationFormat>מסך רחב</PresentationFormat>
  <Paragraphs>260</Paragraphs>
  <Slides>44</Slides>
  <Notes>0</Notes>
  <HiddenSlides>0</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44</vt:i4>
      </vt:variant>
    </vt:vector>
  </HeadingPairs>
  <TitlesOfParts>
    <vt:vector size="51" baseType="lpstr">
      <vt:lpstr>Arial</vt:lpstr>
      <vt:lpstr>Calibri</vt:lpstr>
      <vt:lpstr>Century Schoolbook</vt:lpstr>
      <vt:lpstr>Gisha</vt:lpstr>
      <vt:lpstr>Times New Roman</vt:lpstr>
      <vt:lpstr>Wingdings 2</vt:lpstr>
      <vt:lpstr>View</vt:lpstr>
      <vt:lpstr>DENDROASPIS POLYLEPIS </vt:lpstr>
      <vt:lpstr>מאמבה שחורה                     </vt:lpstr>
      <vt:lpstr>מאמבה השחורה                </vt:lpstr>
      <vt:lpstr>מאמבה שחורה                                                                                   </vt:lpstr>
      <vt:lpstr>מאמבה שחורה                                                                                                  </vt:lpstr>
      <vt:lpstr>מאמבה שחורה                                                                                    </vt:lpstr>
      <vt:lpstr>מאמבה שחורה                                                                                    </vt:lpstr>
      <vt:lpstr>מאמבה שחורה                                                                                    </vt:lpstr>
      <vt:lpstr>מאמבה שחורה                                                                                     </vt:lpstr>
      <vt:lpstr>מאמבה שחורה                                                                                    </vt:lpstr>
      <vt:lpstr>מאמבה שחורה                                                                                    </vt:lpstr>
      <vt:lpstr>מאמבה שחורה                                                                                    </vt:lpstr>
      <vt:lpstr>מאמבה שחורה                                                                                    </vt:lpstr>
      <vt:lpstr>                                                                                   מאמבה שחורה </vt:lpstr>
      <vt:lpstr>מאמבה שחורה                                                                                    </vt:lpstr>
      <vt:lpstr>מאמבה שחורה                                                                                    </vt:lpstr>
      <vt:lpstr>מאמבה שחורה                                                                                    </vt:lpstr>
      <vt:lpstr>מאמבה שחורה                                                                                    </vt:lpstr>
      <vt:lpstr>מאמבה שחורה                                                                                    </vt:lpstr>
      <vt:lpstr>מאמבה שחורה                                                                                    </vt:lpstr>
      <vt:lpstr>מאמבה שחורה                                                                                    </vt:lpstr>
      <vt:lpstr>מאמבה שחורה                                                                                    </vt:lpstr>
      <vt:lpstr>מאמבה שחורה                                                                                    </vt:lpstr>
      <vt:lpstr>מאמבה שחורה                                                                                    </vt:lpstr>
      <vt:lpstr>מאמבה שחורה                                                                                    </vt:lpstr>
      <vt:lpstr>מאמבה שחורה                                                                                    </vt:lpstr>
      <vt:lpstr>מאמבה שחורה                                                                                    </vt:lpstr>
      <vt:lpstr>מאמבה שחורה                                                                                    </vt:lpstr>
      <vt:lpstr>מאמבה שחורה                                                                                    </vt:lpstr>
      <vt:lpstr>מאמבה שחורה                                                                                    </vt:lpstr>
      <vt:lpstr>מאמבה שחורה                                                                                    </vt:lpstr>
      <vt:lpstr>מאמבה שחורה                                                                                    </vt:lpstr>
      <vt:lpstr>מאמבה שחורה                                                                                     </vt:lpstr>
      <vt:lpstr>מאמבה שחורה                                                                                    </vt:lpstr>
      <vt:lpstr>מאמבה שחורה                                                                                    </vt:lpstr>
      <vt:lpstr>מאמבה שחורה                                                                                    </vt:lpstr>
      <vt:lpstr>מאמבה שחורה                                                                                    </vt:lpstr>
      <vt:lpstr>מאמבה שחורה                                                                                    </vt:lpstr>
      <vt:lpstr>מאמבה שחורה                                                                                    </vt:lpstr>
      <vt:lpstr>מאמבה שחורה                                                                                    </vt:lpstr>
      <vt:lpstr>מאמבה שחורה                                                                                    </vt:lpstr>
      <vt:lpstr>מאמבה שחורה                                                                                    </vt:lpstr>
      <vt:lpstr>מאמבה שחורה                                                                                    </vt:lpstr>
      <vt:lpstr>מאמבה שחורה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DENDROASPIS POLYLEPIS</dc:title>
  <dc:creator>Alina Levin</dc:creator>
  <cp:lastModifiedBy>Alina Levin</cp:lastModifiedBy>
  <cp:revision>39</cp:revision>
  <dcterms:created xsi:type="dcterms:W3CDTF">2018-06-12T16:29:22Z</dcterms:created>
  <dcterms:modified xsi:type="dcterms:W3CDTF">2018-06-17T08:50:03Z</dcterms:modified>
</cp:coreProperties>
</file>